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sldIdLst>
    <p:sldId id="260" r:id="rId2"/>
    <p:sldId id="262" r:id="rId3"/>
    <p:sldId id="261" r:id="rId4"/>
    <p:sldId id="311" r:id="rId5"/>
    <p:sldId id="264" r:id="rId6"/>
    <p:sldId id="265" r:id="rId7"/>
    <p:sldId id="266" r:id="rId8"/>
    <p:sldId id="267" r:id="rId9"/>
    <p:sldId id="268" r:id="rId10"/>
    <p:sldId id="274" r:id="rId11"/>
    <p:sldId id="270" r:id="rId12"/>
    <p:sldId id="271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3" r:id="rId42"/>
    <p:sldId id="304" r:id="rId43"/>
    <p:sldId id="305" r:id="rId44"/>
    <p:sldId id="306" r:id="rId45"/>
    <p:sldId id="307" r:id="rId46"/>
    <p:sldId id="309" r:id="rId47"/>
    <p:sldId id="310" r:id="rId48"/>
    <p:sldId id="272" r:id="rId4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FD0F851-EC5A-4D38-B0AD-8093EC10F338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79" autoAdjust="0"/>
    <p:restoredTop sz="89532" autoAdjust="0"/>
  </p:normalViewPr>
  <p:slideViewPr>
    <p:cSldViewPr snapToGrid="0">
      <p:cViewPr varScale="1">
        <p:scale>
          <a:sx n="78" d="100"/>
          <a:sy n="78" d="100"/>
        </p:scale>
        <p:origin x="2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DORIAN%20ARENALES\A&#209;O%202024\Evidencias%20Planeaci&#243;n%202024\Informes%20Trimestrales%20PQRSF\pqrsf%20trimestre%201%202024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Descargas\PQRS_1_1000.xls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#De incidencias PQRSF</a:t>
            </a:r>
          </a:p>
        </c:rich>
      </c:tx>
      <c:layout>
        <c:manualLayout>
          <c:xMode val="edge"/>
          <c:yMode val="edge"/>
          <c:x val="0.35968044619422573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Talento Humano</c:v>
                </c:pt>
                <c:pt idx="1">
                  <c:v>Registro y Control Académico</c:v>
                </c:pt>
                <c:pt idx="2">
                  <c:v>Atención al Estudiante</c:v>
                </c:pt>
                <c:pt idx="3">
                  <c:v>Biblioteca</c:v>
                </c:pt>
                <c:pt idx="4">
                  <c:v>SGC VAF</c:v>
                </c:pt>
                <c:pt idx="5">
                  <c:v>Planta Física </c:v>
                </c:pt>
                <c:pt idx="6">
                  <c:v>Crédito y Cartera </c:v>
                </c:pt>
                <c:pt idx="7">
                  <c:v>Tesorería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5</c:v>
                </c:pt>
                <c:pt idx="1">
                  <c:v>9</c:v>
                </c:pt>
                <c:pt idx="2">
                  <c:v>26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E3-4F91-B0CF-DC0DB9BC9EF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26610672"/>
        <c:axId val="726612336"/>
      </c:barChart>
      <c:catAx>
        <c:axId val="7266106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Procesos y/o</a:t>
                </a:r>
                <a:r>
                  <a:rPr lang="es-CO" baseline="0" dirty="0">
                    <a:latin typeface="Tahoma" panose="020B0604030504040204" pitchFamily="34" charset="0"/>
                  </a:rPr>
                  <a:t> subprocesos de SGC-VAF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612336"/>
        <c:crosses val="autoZero"/>
        <c:auto val="1"/>
        <c:lblAlgn val="ctr"/>
        <c:lblOffset val="100"/>
        <c:noMultiLvlLbl val="0"/>
      </c:catAx>
      <c:valAx>
        <c:axId val="726612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Número de incidencias por procesos y/o subprocesos</a:t>
                </a:r>
                <a:r>
                  <a:rPr lang="es-CO" baseline="0" dirty="0">
                    <a:latin typeface="Tahoma" panose="020B0604030504040204" pitchFamily="34" charset="0"/>
                  </a:rPr>
                  <a:t> 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61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# De incidencias PQRSF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Hoja1!$D$2:$D$8</c:f>
              <c:strCache>
                <c:ptCount val="7"/>
                <c:pt idx="0">
                  <c:v>CVUDES</c:v>
                </c:pt>
                <c:pt idx="1">
                  <c:v>Secretaría General</c:v>
                </c:pt>
                <c:pt idx="2">
                  <c:v>Centro de Conciliación</c:v>
                </c:pt>
                <c:pt idx="3">
                  <c:v>Enseñanza</c:v>
                </c:pt>
                <c:pt idx="4">
                  <c:v>Bienestar Institucional</c:v>
                </c:pt>
                <c:pt idx="5">
                  <c:v>Consultorio Jurídico</c:v>
                </c:pt>
                <c:pt idx="6">
                  <c:v>Fuera del alcance del SGC-VAF</c:v>
                </c:pt>
              </c:strCache>
            </c:strRef>
          </c:cat>
          <c:val>
            <c:numRef>
              <c:f>Hoja1!$E$2:$E$8</c:f>
              <c:numCache>
                <c:formatCode>General</c:formatCode>
                <c:ptCount val="7"/>
                <c:pt idx="0">
                  <c:v>15</c:v>
                </c:pt>
                <c:pt idx="1">
                  <c:v>6</c:v>
                </c:pt>
                <c:pt idx="2">
                  <c:v>17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A-4CAC-9F37-FA710E02B9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06718560"/>
        <c:axId val="106718976"/>
      </c:barChart>
      <c:catAx>
        <c:axId val="1067185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Otros procesos</a:t>
                </a:r>
                <a:r>
                  <a:rPr lang="es-CO" baseline="0" dirty="0">
                    <a:latin typeface="Tahoma" panose="020B0604030504040204" pitchFamily="34" charset="0"/>
                  </a:rPr>
                  <a:t> y/o subprocesos, incidencias fuera del alcance del SGC-VAF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6718976"/>
        <c:crosses val="autoZero"/>
        <c:auto val="1"/>
        <c:lblAlgn val="ctr"/>
        <c:lblOffset val="100"/>
        <c:noMultiLvlLbl val="0"/>
      </c:catAx>
      <c:valAx>
        <c:axId val="106718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Número de incidencia por </a:t>
                </a:r>
                <a:r>
                  <a:rPr lang="es-CO" dirty="0" smtClean="0">
                    <a:latin typeface="Tahoma" panose="020B0604030504040204" pitchFamily="34" charset="0"/>
                  </a:rPr>
                  <a:t>proceso </a:t>
                </a:r>
                <a:r>
                  <a:rPr lang="es-CO" dirty="0">
                    <a:latin typeface="Tahoma" panose="020B0604030504040204" pitchFamily="34" charset="0"/>
                  </a:rPr>
                  <a:t>y/o subproceso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671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Registro</a:t>
            </a:r>
            <a:r>
              <a:rPr lang="es-CO" baseline="0" dirty="0">
                <a:latin typeface="Tahoma" panose="020B0604030504040204" pitchFamily="34" charset="0"/>
              </a:rPr>
              <a:t> de PQRSF</a:t>
            </a:r>
            <a:endParaRPr lang="es-CO" dirty="0">
              <a:latin typeface="Tahoma" panose="020B060403050404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Hoja1!$D$11</c:f>
              <c:strCache>
                <c:ptCount val="1"/>
                <c:pt idx="0">
                  <c:v>Peticiones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Hoja1!$F$11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D1-47B1-91CA-74D7BC3D64A5}"/>
            </c:ext>
          </c:extLst>
        </c:ser>
        <c:ser>
          <c:idx val="1"/>
          <c:order val="1"/>
          <c:tx>
            <c:strRef>
              <c:f>Hoja1!$D$12</c:f>
              <c:strCache>
                <c:ptCount val="1"/>
                <c:pt idx="0">
                  <c:v>Reclamos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Hoja1!$F$12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D1-47B1-91CA-74D7BC3D64A5}"/>
            </c:ext>
          </c:extLst>
        </c:ser>
        <c:ser>
          <c:idx val="2"/>
          <c:order val="2"/>
          <c:tx>
            <c:strRef>
              <c:f>Hoja1!$D$13</c:f>
              <c:strCache>
                <c:ptCount val="1"/>
                <c:pt idx="0">
                  <c:v>Quejas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Hoja1!$F$13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D1-47B1-91CA-74D7BC3D64A5}"/>
            </c:ext>
          </c:extLst>
        </c:ser>
        <c:ser>
          <c:idx val="3"/>
          <c:order val="3"/>
          <c:tx>
            <c:strRef>
              <c:f>Hoja1!$D$14</c:f>
              <c:strCache>
                <c:ptCount val="1"/>
                <c:pt idx="0">
                  <c:v>Felicitaciones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Hoja1!$F$14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D1-47B1-91CA-74D7BC3D64A5}"/>
            </c:ext>
          </c:extLst>
        </c:ser>
        <c:ser>
          <c:idx val="4"/>
          <c:order val="4"/>
          <c:tx>
            <c:strRef>
              <c:f>Hoja1!$D$15</c:f>
              <c:strCache>
                <c:ptCount val="1"/>
                <c:pt idx="0">
                  <c:v>Sugerencias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Hoja1!$F$15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D1-47B1-91CA-74D7BC3D64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83263472"/>
        <c:axId val="683275536"/>
      </c:barChart>
      <c:catAx>
        <c:axId val="683263472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TIPO DE INCIDENCIA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crossAx val="683275536"/>
        <c:crosses val="autoZero"/>
        <c:auto val="1"/>
        <c:lblAlgn val="ctr"/>
        <c:lblOffset val="100"/>
        <c:noMultiLvlLbl val="0"/>
      </c:catAx>
      <c:valAx>
        <c:axId val="68327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8326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Incidencias presentadas por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Hoja1!$B$20</c:f>
              <c:strCache>
                <c:ptCount val="1"/>
                <c:pt idx="0">
                  <c:v>BUC # de Incidencias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Hoja1!$A$21:$A$25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Hoja1!$B$21:$B$25</c:f>
              <c:numCache>
                <c:formatCode>General</c:formatCode>
                <c:ptCount val="5"/>
                <c:pt idx="0">
                  <c:v>39</c:v>
                </c:pt>
                <c:pt idx="1">
                  <c:v>5</c:v>
                </c:pt>
                <c:pt idx="2">
                  <c:v>7</c:v>
                </c:pt>
                <c:pt idx="3">
                  <c:v>18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0A-478B-BD13-1E8CD80AD1FD}"/>
            </c:ext>
          </c:extLst>
        </c:ser>
        <c:ser>
          <c:idx val="1"/>
          <c:order val="1"/>
          <c:tx>
            <c:strRef>
              <c:f>Hoja1!$C$20</c:f>
              <c:strCache>
                <c:ptCount val="1"/>
                <c:pt idx="0">
                  <c:v>CUC # de Incidencias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Hoja1!$A$21:$A$25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Hoja1!$C$21:$C$25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11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0A-478B-BD13-1E8CD80AD1FD}"/>
            </c:ext>
          </c:extLst>
        </c:ser>
        <c:ser>
          <c:idx val="2"/>
          <c:order val="2"/>
          <c:tx>
            <c:strRef>
              <c:f>Hoja1!$D$20</c:f>
              <c:strCache>
                <c:ptCount val="1"/>
                <c:pt idx="0">
                  <c:v>VAL # de Incidencias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Hoja1!$A$21:$A$25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Hoja1!$D$21:$D$25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0A-478B-BD13-1E8CD80AD1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6598608"/>
        <c:axId val="726601936"/>
      </c:barChart>
      <c:catAx>
        <c:axId val="7265986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tipo de incidencia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601936"/>
        <c:crosses val="autoZero"/>
        <c:auto val="1"/>
        <c:lblAlgn val="ctr"/>
        <c:lblOffset val="100"/>
        <c:noMultiLvlLbl val="0"/>
      </c:catAx>
      <c:valAx>
        <c:axId val="72660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59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% de participación por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Hoja1!$B$28</c:f>
              <c:strCache>
                <c:ptCount val="1"/>
                <c:pt idx="0">
                  <c:v>BUC # de Incidencias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Hoja1!$A$29:$A$33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Hoja1!$B$29:$B$33</c:f>
              <c:numCache>
                <c:formatCode>0.00%</c:formatCode>
                <c:ptCount val="5"/>
                <c:pt idx="0">
                  <c:v>0.39795918367346939</c:v>
                </c:pt>
                <c:pt idx="1">
                  <c:v>5.1020408163265307E-2</c:v>
                </c:pt>
                <c:pt idx="2">
                  <c:v>7.1428571428571425E-2</c:v>
                </c:pt>
                <c:pt idx="3">
                  <c:v>0.18367346938775511</c:v>
                </c:pt>
                <c:pt idx="4">
                  <c:v>1.020408163265306E-2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02-4612-9231-A45171684FC7}"/>
            </c:ext>
          </c:extLst>
        </c:ser>
        <c:ser>
          <c:idx val="1"/>
          <c:order val="1"/>
          <c:tx>
            <c:strRef>
              <c:f>Hoja1!$C$28</c:f>
              <c:strCache>
                <c:ptCount val="1"/>
                <c:pt idx="0">
                  <c:v>CUC # de Incidencias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Hoja1!$A$29:$A$33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Hoja1!$C$29:$C$33</c:f>
              <c:numCache>
                <c:formatCode>0.00%</c:formatCode>
                <c:ptCount val="5"/>
                <c:pt idx="0">
                  <c:v>6.1224489795918366E-2</c:v>
                </c:pt>
                <c:pt idx="1">
                  <c:v>1.020408163265306E-2</c:v>
                </c:pt>
                <c:pt idx="2">
                  <c:v>0.11224489795918367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02-4612-9231-A45171684FC7}"/>
            </c:ext>
          </c:extLst>
        </c:ser>
        <c:ser>
          <c:idx val="2"/>
          <c:order val="2"/>
          <c:tx>
            <c:strRef>
              <c:f>Hoja1!$D$28</c:f>
              <c:strCache>
                <c:ptCount val="1"/>
                <c:pt idx="0">
                  <c:v>VAL # de Incidencias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Hoja1!$A$29:$A$33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Hoja1!$D$29:$D$33</c:f>
              <c:numCache>
                <c:formatCode>0.00%</c:formatCode>
                <c:ptCount val="5"/>
                <c:pt idx="0">
                  <c:v>4.0816326530612242E-2</c:v>
                </c:pt>
                <c:pt idx="1">
                  <c:v>1.020408163265306E-2</c:v>
                </c:pt>
                <c:pt idx="2">
                  <c:v>5.1020408163265307E-2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02-4612-9231-A45171684FC7}"/>
            </c:ext>
          </c:extLst>
        </c:ser>
        <c:ser>
          <c:idx val="3"/>
          <c:order val="3"/>
          <c:tx>
            <c:strRef>
              <c:f>Hoja1!$E$28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Hoja1!$A$29:$A$33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Hoja1!$E$29:$E$33</c:f>
              <c:numCache>
                <c:formatCode>0.00%</c:formatCode>
                <c:ptCount val="5"/>
                <c:pt idx="0">
                  <c:v>0.5</c:v>
                </c:pt>
                <c:pt idx="1">
                  <c:v>7.1428571428571425E-2</c:v>
                </c:pt>
                <c:pt idx="2">
                  <c:v>0.23469387755102042</c:v>
                </c:pt>
                <c:pt idx="3">
                  <c:v>0.18367346938775511</c:v>
                </c:pt>
                <c:pt idx="4">
                  <c:v>1.020408163265306E-2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02-4612-9231-A45171684F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6609840"/>
        <c:axId val="726600272"/>
      </c:barChart>
      <c:catAx>
        <c:axId val="7266098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tipo de incidencia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600272"/>
        <c:crosses val="autoZero"/>
        <c:auto val="1"/>
        <c:lblAlgn val="ctr"/>
        <c:lblOffset val="100"/>
        <c:noMultiLvlLbl val="0"/>
      </c:catAx>
      <c:valAx>
        <c:axId val="72660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% de participación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60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# de incidencias presentadas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Hoja1!$D$63</c:f>
              <c:strCache>
                <c:ptCount val="1"/>
                <c:pt idx="0">
                  <c:v># de incidencias presentadas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Hoja1!$C$64:$C$68</c:f>
              <c:strCache>
                <c:ptCount val="5"/>
                <c:pt idx="0">
                  <c:v>01-Estudiante</c:v>
                </c:pt>
                <c:pt idx="1">
                  <c:v>02-Funcionario UDES</c:v>
                </c:pt>
                <c:pt idx="2">
                  <c:v>03-Egresado</c:v>
                </c:pt>
                <c:pt idx="3">
                  <c:v>04-Externo</c:v>
                </c:pt>
                <c:pt idx="4">
                  <c:v>06-Otros</c:v>
                </c:pt>
              </c:strCache>
            </c:strRef>
          </c:cat>
          <c:val>
            <c:numRef>
              <c:f>Hoja1!$D$64:$D$68</c:f>
              <c:numCache>
                <c:formatCode>General</c:formatCode>
                <c:ptCount val="5"/>
                <c:pt idx="0">
                  <c:v>44</c:v>
                </c:pt>
                <c:pt idx="1">
                  <c:v>7</c:v>
                </c:pt>
                <c:pt idx="2">
                  <c:v>19</c:v>
                </c:pt>
                <c:pt idx="3">
                  <c:v>24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C-49D6-8771-EC79DBD552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09904"/>
        <c:axId val="537424048"/>
      </c:barChart>
      <c:catAx>
        <c:axId val="537409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Tipo de rol que cumple en la institución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24048"/>
        <c:crosses val="autoZero"/>
        <c:auto val="1"/>
        <c:lblAlgn val="ctr"/>
        <c:lblOffset val="100"/>
        <c:noMultiLvlLbl val="0"/>
      </c:catAx>
      <c:valAx>
        <c:axId val="53742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</a:t>
                </a:r>
                <a:r>
                  <a:rPr lang="es-CO" baseline="0" dirty="0">
                    <a:latin typeface="Tahoma" panose="020B0604030504040204" pitchFamily="34" charset="0"/>
                  </a:rPr>
                  <a:t> De incidencias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09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# de incidencias presentadas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Hoja1!$D$52</c:f>
              <c:strCache>
                <c:ptCount val="1"/>
                <c:pt idx="0">
                  <c:v># de incidencias presentadas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Hoja1!$C$53:$C$59</c:f>
              <c:strCache>
                <c:ptCount val="7"/>
                <c:pt idx="0">
                  <c:v>01-Académicos</c:v>
                </c:pt>
                <c:pt idx="1">
                  <c:v>02-Administrativos</c:v>
                </c:pt>
                <c:pt idx="2">
                  <c:v>04-Infraestructura</c:v>
                </c:pt>
                <c:pt idx="3">
                  <c:v>05-Institucionales</c:v>
                </c:pt>
                <c:pt idx="4">
                  <c:v>06-Jurídico y Legal</c:v>
                </c:pt>
                <c:pt idx="5">
                  <c:v>08-Otro</c:v>
                </c:pt>
                <c:pt idx="6">
                  <c:v>09-Centro de Conciliación</c:v>
                </c:pt>
              </c:strCache>
            </c:strRef>
          </c:cat>
          <c:val>
            <c:numRef>
              <c:f>Hoja1!$D$53:$D$59</c:f>
              <c:numCache>
                <c:formatCode>General</c:formatCode>
                <c:ptCount val="7"/>
                <c:pt idx="0">
                  <c:v>36</c:v>
                </c:pt>
                <c:pt idx="1">
                  <c:v>31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E-4B87-9272-6978665B7A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25712"/>
        <c:axId val="537416144"/>
      </c:barChart>
      <c:catAx>
        <c:axId val="5374257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Tipo de solicitudes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16144"/>
        <c:crosses val="autoZero"/>
        <c:auto val="1"/>
        <c:lblAlgn val="ctr"/>
        <c:lblOffset val="100"/>
        <c:noMultiLvlLbl val="0"/>
      </c:catAx>
      <c:valAx>
        <c:axId val="53741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 de incidencias</a:t>
                </a:r>
                <a:r>
                  <a:rPr lang="es-CO" baseline="0" dirty="0">
                    <a:latin typeface="Tahoma" panose="020B0604030504040204" pitchFamily="34" charset="0"/>
                  </a:rPr>
                  <a:t> presentadas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2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80/20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Hoja1!$I$162</c:f>
              <c:strCache>
                <c:ptCount val="1"/>
                <c:pt idx="0">
                  <c:v>% PARTICIPACIÓN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Hoja1!$G$163:$G$164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Hoja1!$I$163:$I$164</c:f>
              <c:numCache>
                <c:formatCode>0.00%</c:formatCode>
                <c:ptCount val="2"/>
                <c:pt idx="0">
                  <c:v>0.41176470588235292</c:v>
                </c:pt>
                <c:pt idx="1">
                  <c:v>0.58823529411764708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C-4EA1-9FD5-CBDB645A8BEE}"/>
            </c:ext>
          </c:extLst>
        </c:ser>
        <c:ser>
          <c:idx val="1"/>
          <c:order val="1"/>
          <c:tx>
            <c:strRef>
              <c:f>Hoja1!$J$162</c:f>
              <c:strCache>
                <c:ptCount val="1"/>
                <c:pt idx="0">
                  <c:v>PARETO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Hoja1!$G$163:$G$164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Hoja1!$J$163:$J$164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AC-4EA1-9FD5-CBDB645A8B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11984"/>
        <c:axId val="537419056"/>
      </c:barChart>
      <c:catAx>
        <c:axId val="537411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 smtClean="0">
                    <a:latin typeface="Tahoma" panose="020B0604030504040204" pitchFamily="34" charset="0"/>
                  </a:rPr>
                  <a:t>A-B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19056"/>
        <c:crosses val="autoZero"/>
        <c:auto val="1"/>
        <c:lblAlgn val="ctr"/>
        <c:lblOffset val="100"/>
        <c:noMultiLvlLbl val="0"/>
      </c:catAx>
      <c:valAx>
        <c:axId val="53741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 smtClean="0">
                    <a:latin typeface="Tahoma" panose="020B0604030504040204" pitchFamily="34" charset="0"/>
                  </a:rPr>
                  <a:t>%</a:t>
                </a:r>
                <a:r>
                  <a:rPr lang="es-CO" baseline="0" dirty="0" smtClean="0">
                    <a:latin typeface="Tahoma" panose="020B0604030504040204" pitchFamily="34" charset="0"/>
                  </a:rPr>
                  <a:t> DE PARTICIPACIÓN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1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Estado de las PQRSF recibidas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Hoja2!$B$1</c:f>
              <c:strCache>
                <c:ptCount val="1"/>
                <c:pt idx="0">
                  <c:v>04-Cerrada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Hoja2!$C$1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2-444F-8A6C-C118D69A161A}"/>
            </c:ext>
          </c:extLst>
        </c:ser>
        <c:ser>
          <c:idx val="1"/>
          <c:order val="1"/>
          <c:tx>
            <c:strRef>
              <c:f>Hoja2!$B$2</c:f>
              <c:strCache>
                <c:ptCount val="1"/>
                <c:pt idx="0">
                  <c:v>02-Asignada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Hoja2!$C$2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2-444F-8A6C-C118D69A161A}"/>
            </c:ext>
          </c:extLst>
        </c:ser>
        <c:ser>
          <c:idx val="2"/>
          <c:order val="2"/>
          <c:tx>
            <c:strRef>
              <c:f>Hoja2!$B$3</c:f>
              <c:strCache>
                <c:ptCount val="1"/>
                <c:pt idx="0">
                  <c:v>07- No Aplica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Hoja2!$C$3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D2-444F-8A6C-C118D69A16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19472"/>
        <c:axId val="537421552"/>
      </c:barChart>
      <c:catAx>
        <c:axId val="537419472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Estado de las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crossAx val="537421552"/>
        <c:crosses val="autoZero"/>
        <c:auto val="1"/>
        <c:lblAlgn val="ctr"/>
        <c:lblOffset val="100"/>
        <c:noMultiLvlLbl val="0"/>
      </c:catAx>
      <c:valAx>
        <c:axId val="53742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53741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Incidencias pendientes por cerrar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Hoja2!$B$2</c:f>
              <c:strCache>
                <c:ptCount val="1"/>
                <c:pt idx="0">
                  <c:v>02-Asignada</c:v>
                </c:pt>
              </c:strCache>
            </c:strRef>
          </c:cat>
          <c:val>
            <c:numRef>
              <c:f>Hoja2!$C$2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5-4BEC-8D69-DB6F55800B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37026592"/>
        <c:axId val="737024928"/>
      </c:barChart>
      <c:catAx>
        <c:axId val="737026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Estado de incidencia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37024928"/>
        <c:crosses val="autoZero"/>
        <c:auto val="1"/>
        <c:lblAlgn val="ctr"/>
        <c:lblOffset val="100"/>
        <c:noMultiLvlLbl val="0"/>
      </c:catAx>
      <c:valAx>
        <c:axId val="73702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Número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3702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80/20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Hoja2!$L$33</c:f>
              <c:strCache>
                <c:ptCount val="1"/>
                <c:pt idx="0">
                  <c:v>% PARTICIPACIÓN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Hoja2!$J$34:$J$35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Hoja2!$L$34:$L$35</c:f>
              <c:numCache>
                <c:formatCode>0.00%</c:formatCode>
                <c:ptCount val="2"/>
                <c:pt idx="0">
                  <c:v>0.30769230769230771</c:v>
                </c:pt>
                <c:pt idx="1">
                  <c:v>0.69230769230769229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C-4E62-BBD5-F38ACF7F8451}"/>
            </c:ext>
          </c:extLst>
        </c:ser>
        <c:ser>
          <c:idx val="1"/>
          <c:order val="1"/>
          <c:tx>
            <c:strRef>
              <c:f>Hoja2!$M$33</c:f>
              <c:strCache>
                <c:ptCount val="1"/>
                <c:pt idx="0">
                  <c:v>PARETO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Hoja2!$J$34:$J$35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Hoja2!$M$34:$M$35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6C-4E62-BBD5-F38ACF7F845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3221232"/>
        <c:axId val="693217904"/>
      </c:barChart>
      <c:catAx>
        <c:axId val="6932212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A-B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93217904"/>
        <c:crosses val="autoZero"/>
        <c:auto val="1"/>
        <c:lblAlgn val="ctr"/>
        <c:lblOffset val="100"/>
        <c:noMultiLvlLbl val="0"/>
      </c:catAx>
      <c:valAx>
        <c:axId val="69321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% porcentaje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9322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Comparación</a:t>
            </a:r>
            <a:r>
              <a:rPr lang="es-CO" baseline="0" dirty="0">
                <a:latin typeface="Tahoma" panose="020B0604030504040204" pitchFamily="34" charset="0"/>
              </a:rPr>
              <a:t> del segundo trimestre 2023 vs segundo trimestre del 2024</a:t>
            </a:r>
            <a:endParaRPr lang="es-CO" dirty="0">
              <a:latin typeface="Tahoma" panose="020B060403050404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Hoja2!$E$55</c:f>
              <c:strCache>
                <c:ptCount val="1"/>
                <c:pt idx="0">
                  <c:v>Segundo trimestre PQRSF 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Hoja2!$D$56:$D$60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Hoja2!$E$56:$E$60</c:f>
              <c:numCache>
                <c:formatCode>General</c:formatCode>
                <c:ptCount val="5"/>
                <c:pt idx="0">
                  <c:v>10</c:v>
                </c:pt>
                <c:pt idx="1">
                  <c:v>59</c:v>
                </c:pt>
                <c:pt idx="2">
                  <c:v>24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9-4967-8ECE-EF40974A9B40}"/>
            </c:ext>
          </c:extLst>
        </c:ser>
        <c:ser>
          <c:idx val="1"/>
          <c:order val="1"/>
          <c:tx>
            <c:strRef>
              <c:f>Hoja2!$F$55</c:f>
              <c:strCache>
                <c:ptCount val="1"/>
                <c:pt idx="0">
                  <c:v>Segundo trimestre PQRSF 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Hoja2!$D$56:$D$60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Hoja2!$F$56:$F$60</c:f>
              <c:numCache>
                <c:formatCode>General</c:formatCode>
                <c:ptCount val="5"/>
                <c:pt idx="0">
                  <c:v>18</c:v>
                </c:pt>
                <c:pt idx="1">
                  <c:v>49</c:v>
                </c:pt>
                <c:pt idx="2">
                  <c:v>23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09-4967-8ECE-EF40974A9B4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37420304"/>
        <c:axId val="537420720"/>
      </c:lineChart>
      <c:catAx>
        <c:axId val="537420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Tipo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20720"/>
        <c:crosses val="autoZero"/>
        <c:auto val="1"/>
        <c:lblAlgn val="ctr"/>
        <c:lblOffset val="100"/>
        <c:noMultiLvlLbl val="0"/>
      </c:catAx>
      <c:valAx>
        <c:axId val="53742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203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Trimestre #1 del 2024 vs Trimestre #2 del 2024</a:t>
            </a:r>
            <a:r>
              <a:rPr lang="es-CO" baseline="0" dirty="0">
                <a:latin typeface="Tahoma" panose="020B0604030504040204" pitchFamily="34" charset="0"/>
              </a:rPr>
              <a:t> </a:t>
            </a:r>
            <a:endParaRPr lang="es-CO" dirty="0">
              <a:latin typeface="Tahoma" panose="020B060403050404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Hoja2!$E$64</c:f>
              <c:strCache>
                <c:ptCount val="1"/>
                <c:pt idx="0">
                  <c:v>Primer trimestre PQRSF 2024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Hoja2!$D$65:$D$69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Hoja2!$E$65:$E$69</c:f>
              <c:numCache>
                <c:formatCode>General</c:formatCode>
                <c:ptCount val="5"/>
                <c:pt idx="0">
                  <c:v>6</c:v>
                </c:pt>
                <c:pt idx="1">
                  <c:v>65</c:v>
                </c:pt>
                <c:pt idx="2">
                  <c:v>49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B-4BBF-ADB0-697791EAD26E}"/>
            </c:ext>
          </c:extLst>
        </c:ser>
        <c:ser>
          <c:idx val="1"/>
          <c:order val="1"/>
          <c:tx>
            <c:strRef>
              <c:f>Hoja2!$F$64</c:f>
              <c:strCache>
                <c:ptCount val="1"/>
                <c:pt idx="0">
                  <c:v>Segundo trimestre PQRSF 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Hoja2!$D$65:$D$69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Hoja2!$F$65:$F$69</c:f>
              <c:numCache>
                <c:formatCode>General</c:formatCode>
                <c:ptCount val="5"/>
                <c:pt idx="0">
                  <c:v>18</c:v>
                </c:pt>
                <c:pt idx="1">
                  <c:v>49</c:v>
                </c:pt>
                <c:pt idx="2">
                  <c:v>23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0B-4BBF-ADB0-697791EAD26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726730176"/>
        <c:axId val="726723936"/>
      </c:lineChart>
      <c:catAx>
        <c:axId val="726730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 smtClean="0">
                    <a:latin typeface="Tahoma" panose="020B0604030504040204" pitchFamily="34" charset="0"/>
                  </a:rPr>
                  <a:t>Tipo de incidencias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723936"/>
        <c:crosses val="autoZero"/>
        <c:auto val="1"/>
        <c:lblAlgn val="ctr"/>
        <c:lblOffset val="100"/>
        <c:noMultiLvlLbl val="0"/>
      </c:catAx>
      <c:valAx>
        <c:axId val="72672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 smtClean="0">
                    <a:latin typeface="Tahoma" panose="020B0604030504040204" pitchFamily="34" charset="0"/>
                  </a:rPr>
                  <a:t># de incidencias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267301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PETICIONES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Hoja3!$B$1:$B$2</c:f>
              <c:strCache>
                <c:ptCount val="2"/>
                <c:pt idx="0">
                  <c:v>PETICIONES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Hoja3!$A$3:$A$12</c:f>
              <c:strCache>
                <c:ptCount val="10"/>
                <c:pt idx="0">
                  <c:v>Atención al Estudiante</c:v>
                </c:pt>
                <c:pt idx="1">
                  <c:v>Biblioteca</c:v>
                </c:pt>
                <c:pt idx="2">
                  <c:v>Bienestar Institucional</c:v>
                </c:pt>
                <c:pt idx="3">
                  <c:v>Crédito y Cartera </c:v>
                </c:pt>
                <c:pt idx="4">
                  <c:v>CVUDES</c:v>
                </c:pt>
                <c:pt idx="5">
                  <c:v>Enseñanza</c:v>
                </c:pt>
                <c:pt idx="6">
                  <c:v>Planta Física </c:v>
                </c:pt>
                <c:pt idx="7">
                  <c:v>Registro y Control Académico</c:v>
                </c:pt>
                <c:pt idx="8">
                  <c:v>Secretaría General</c:v>
                </c:pt>
                <c:pt idx="9">
                  <c:v>Talento Humano</c:v>
                </c:pt>
              </c:strCache>
            </c:strRef>
          </c:cat>
          <c:val>
            <c:numRef>
              <c:f>Hoja3!$B$3:$B$12</c:f>
              <c:numCache>
                <c:formatCode>General</c:formatCode>
                <c:ptCount val="10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12</c:v>
                </c:pt>
                <c:pt idx="5">
                  <c:v>1</c:v>
                </c:pt>
                <c:pt idx="6">
                  <c:v>0</c:v>
                </c:pt>
                <c:pt idx="7">
                  <c:v>6</c:v>
                </c:pt>
                <c:pt idx="8">
                  <c:v>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A-434C-A00E-C65AB44CDD38}"/>
            </c:ext>
          </c:extLst>
        </c:ser>
        <c:ser>
          <c:idx val="1"/>
          <c:order val="1"/>
          <c:tx>
            <c:strRef>
              <c:f>Hoja3!$C$1:$C$2</c:f>
              <c:strCache>
                <c:ptCount val="2"/>
                <c:pt idx="0">
                  <c:v>PETICIONES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Hoja3!$A$3:$A$12</c:f>
              <c:strCache>
                <c:ptCount val="10"/>
                <c:pt idx="0">
                  <c:v>Atención al Estudiante</c:v>
                </c:pt>
                <c:pt idx="1">
                  <c:v>Biblioteca</c:v>
                </c:pt>
                <c:pt idx="2">
                  <c:v>Bienestar Institucional</c:v>
                </c:pt>
                <c:pt idx="3">
                  <c:v>Crédito y Cartera </c:v>
                </c:pt>
                <c:pt idx="4">
                  <c:v>CVUDES</c:v>
                </c:pt>
                <c:pt idx="5">
                  <c:v>Enseñanza</c:v>
                </c:pt>
                <c:pt idx="6">
                  <c:v>Planta Física </c:v>
                </c:pt>
                <c:pt idx="7">
                  <c:v>Registro y Control Académico</c:v>
                </c:pt>
                <c:pt idx="8">
                  <c:v>Secretaría General</c:v>
                </c:pt>
                <c:pt idx="9">
                  <c:v>Talento Humano</c:v>
                </c:pt>
              </c:strCache>
            </c:strRef>
          </c:cat>
          <c:val>
            <c:numRef>
              <c:f>Hoja3!$C$3:$C$12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5A-434C-A00E-C65AB44CDD38}"/>
            </c:ext>
          </c:extLst>
        </c:ser>
        <c:ser>
          <c:idx val="2"/>
          <c:order val="2"/>
          <c:tx>
            <c:strRef>
              <c:f>Hoja3!$D$1:$D$2</c:f>
              <c:strCache>
                <c:ptCount val="2"/>
                <c:pt idx="0">
                  <c:v>PETICIONES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Hoja3!$A$3:$A$12</c:f>
              <c:strCache>
                <c:ptCount val="10"/>
                <c:pt idx="0">
                  <c:v>Atención al Estudiante</c:v>
                </c:pt>
                <c:pt idx="1">
                  <c:v>Biblioteca</c:v>
                </c:pt>
                <c:pt idx="2">
                  <c:v>Bienestar Institucional</c:v>
                </c:pt>
                <c:pt idx="3">
                  <c:v>Crédito y Cartera </c:v>
                </c:pt>
                <c:pt idx="4">
                  <c:v>CVUDES</c:v>
                </c:pt>
                <c:pt idx="5">
                  <c:v>Enseñanza</c:v>
                </c:pt>
                <c:pt idx="6">
                  <c:v>Planta Física </c:v>
                </c:pt>
                <c:pt idx="7">
                  <c:v>Registro y Control Académico</c:v>
                </c:pt>
                <c:pt idx="8">
                  <c:v>Secretaría General</c:v>
                </c:pt>
                <c:pt idx="9">
                  <c:v>Talento Humano</c:v>
                </c:pt>
              </c:strCache>
            </c:strRef>
          </c:cat>
          <c:val>
            <c:numRef>
              <c:f>Hoja3!$D$3:$D$12</c:f>
              <c:numCache>
                <c:formatCode>General</c:formatCode>
                <c:ptCount val="10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5A-434C-A00E-C65AB44CDD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03664"/>
        <c:axId val="537409072"/>
      </c:barChart>
      <c:catAx>
        <c:axId val="5374036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PROCESOS Y/O SUBPROCESOS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09072"/>
        <c:crosses val="autoZero"/>
        <c:auto val="1"/>
        <c:lblAlgn val="ctr"/>
        <c:lblOffset val="100"/>
        <c:noMultiLvlLbl val="0"/>
      </c:catAx>
      <c:valAx>
        <c:axId val="53740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 NÚMERO DE PETICIONES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0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QUEJA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Hoja3!$G$1:$G$2</c:f>
              <c:strCache>
                <c:ptCount val="2"/>
                <c:pt idx="0">
                  <c:v>QUEJA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Hoja3!$F$3:$F$10</c:f>
              <c:strCache>
                <c:ptCount val="8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Planta Física </c:v>
                </c:pt>
                <c:pt idx="5">
                  <c:v>Registro y Control Académico</c:v>
                </c:pt>
                <c:pt idx="6">
                  <c:v>Talento Humano</c:v>
                </c:pt>
                <c:pt idx="7">
                  <c:v>Tesorería</c:v>
                </c:pt>
              </c:strCache>
            </c:strRef>
          </c:cat>
          <c:val>
            <c:numRef>
              <c:f>Hoja3!$G$3:$G$10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B9-43A2-8015-3A9ABD38A047}"/>
            </c:ext>
          </c:extLst>
        </c:ser>
        <c:ser>
          <c:idx val="1"/>
          <c:order val="1"/>
          <c:tx>
            <c:strRef>
              <c:f>Hoja3!$H$1:$H$2</c:f>
              <c:strCache>
                <c:ptCount val="2"/>
                <c:pt idx="0">
                  <c:v>QUEJA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Hoja3!$F$3:$F$10</c:f>
              <c:strCache>
                <c:ptCount val="8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Planta Física </c:v>
                </c:pt>
                <c:pt idx="5">
                  <c:v>Registro y Control Académico</c:v>
                </c:pt>
                <c:pt idx="6">
                  <c:v>Talento Humano</c:v>
                </c:pt>
                <c:pt idx="7">
                  <c:v>Tesorería</c:v>
                </c:pt>
              </c:strCache>
            </c:strRef>
          </c:cat>
          <c:val>
            <c:numRef>
              <c:f>Hoja3!$H$3:$H$10</c:f>
              <c:numCache>
                <c:formatCode>General</c:formatCode>
                <c:ptCount val="8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B9-43A2-8015-3A9ABD38A047}"/>
            </c:ext>
          </c:extLst>
        </c:ser>
        <c:ser>
          <c:idx val="2"/>
          <c:order val="2"/>
          <c:tx>
            <c:strRef>
              <c:f>Hoja3!$I$1:$I$2</c:f>
              <c:strCache>
                <c:ptCount val="2"/>
                <c:pt idx="0">
                  <c:v>QUEJA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Hoja3!$F$3:$F$10</c:f>
              <c:strCache>
                <c:ptCount val="8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CVUDES</c:v>
                </c:pt>
                <c:pt idx="4">
                  <c:v>Planta Física </c:v>
                </c:pt>
                <c:pt idx="5">
                  <c:v>Registro y Control Académico</c:v>
                </c:pt>
                <c:pt idx="6">
                  <c:v>Talento Humano</c:v>
                </c:pt>
                <c:pt idx="7">
                  <c:v>Tesorería</c:v>
                </c:pt>
              </c:strCache>
            </c:strRef>
          </c:cat>
          <c:val>
            <c:numRef>
              <c:f>Hoja3!$I$3:$I$10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B9-43A2-8015-3A9ABD38A0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37024512"/>
        <c:axId val="737031168"/>
      </c:barChart>
      <c:catAx>
        <c:axId val="737024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PROCESOS Y/O SUBPROCESOS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37031168"/>
        <c:crosses val="autoZero"/>
        <c:auto val="1"/>
        <c:lblAlgn val="ctr"/>
        <c:lblOffset val="100"/>
        <c:noMultiLvlLbl val="0"/>
      </c:catAx>
      <c:valAx>
        <c:axId val="73703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</a:t>
                </a:r>
                <a:r>
                  <a:rPr lang="es-CO" baseline="0" dirty="0">
                    <a:latin typeface="Tahoma" panose="020B0604030504040204" pitchFamily="34" charset="0"/>
                  </a:rPr>
                  <a:t> NÚMERO DE QUEJAS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3702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RECLAMO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Hoja3!$L$1:$L$2</c:f>
              <c:strCache>
                <c:ptCount val="2"/>
                <c:pt idx="0">
                  <c:v>RECLAMO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Hoja3!$K$3:$K$5</c:f>
              <c:strCache>
                <c:ptCount val="3"/>
                <c:pt idx="0">
                  <c:v>Atención al Estudiante</c:v>
                </c:pt>
                <c:pt idx="1">
                  <c:v>Enseñanza</c:v>
                </c:pt>
                <c:pt idx="2">
                  <c:v>Biblioteca</c:v>
                </c:pt>
              </c:strCache>
            </c:strRef>
          </c:cat>
          <c:val>
            <c:numRef>
              <c:f>Hoja3!$L$3:$L$5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3-4853-891B-3A23A4B8C2A6}"/>
            </c:ext>
          </c:extLst>
        </c:ser>
        <c:ser>
          <c:idx val="1"/>
          <c:order val="1"/>
          <c:tx>
            <c:strRef>
              <c:f>Hoja3!$M$1:$M$2</c:f>
              <c:strCache>
                <c:ptCount val="2"/>
                <c:pt idx="0">
                  <c:v>RECLAMO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Hoja3!$K$3:$K$5</c:f>
              <c:strCache>
                <c:ptCount val="3"/>
                <c:pt idx="0">
                  <c:v>Atención al Estudiante</c:v>
                </c:pt>
                <c:pt idx="1">
                  <c:v>Enseñanza</c:v>
                </c:pt>
                <c:pt idx="2">
                  <c:v>Biblioteca</c:v>
                </c:pt>
              </c:strCache>
            </c:strRef>
          </c:cat>
          <c:val>
            <c:numRef>
              <c:f>Hoja3!$M$3:$M$5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43-4853-891B-3A23A4B8C2A6}"/>
            </c:ext>
          </c:extLst>
        </c:ser>
        <c:ser>
          <c:idx val="2"/>
          <c:order val="2"/>
          <c:tx>
            <c:strRef>
              <c:f>Hoja3!$N$1:$N$2</c:f>
              <c:strCache>
                <c:ptCount val="2"/>
                <c:pt idx="0">
                  <c:v>RECLAMO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Hoja3!$K$3:$K$5</c:f>
              <c:strCache>
                <c:ptCount val="3"/>
                <c:pt idx="0">
                  <c:v>Atención al Estudiante</c:v>
                </c:pt>
                <c:pt idx="1">
                  <c:v>Enseñanza</c:v>
                </c:pt>
                <c:pt idx="2">
                  <c:v>Biblioteca</c:v>
                </c:pt>
              </c:strCache>
            </c:strRef>
          </c:cat>
          <c:val>
            <c:numRef>
              <c:f>Hoja3!$N$3:$N$5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43-4853-891B-3A23A4B8C2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31536"/>
        <c:axId val="537431952"/>
      </c:barChart>
      <c:catAx>
        <c:axId val="537431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PROCESOS</a:t>
                </a:r>
                <a:r>
                  <a:rPr lang="es-CO" baseline="0" dirty="0">
                    <a:latin typeface="Tahoma" panose="020B0604030504040204" pitchFamily="34" charset="0"/>
                  </a:rPr>
                  <a:t> Y/O SUBPROCESOS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31952"/>
        <c:crosses val="autoZero"/>
        <c:auto val="1"/>
        <c:lblAlgn val="ctr"/>
        <c:lblOffset val="100"/>
        <c:noMultiLvlLbl val="0"/>
      </c:catAx>
      <c:valAx>
        <c:axId val="53743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</a:t>
                </a:r>
                <a:r>
                  <a:rPr lang="es-CO" baseline="0" dirty="0">
                    <a:latin typeface="Tahoma" panose="020B0604030504040204" pitchFamily="34" charset="0"/>
                  </a:rPr>
                  <a:t> NÚMERO DE RECLAMOS</a:t>
                </a:r>
                <a:endParaRPr lang="es-CO" dirty="0">
                  <a:latin typeface="Tahom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3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SUGERENCIA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Hoja3!$A$17</c:f>
              <c:strCache>
                <c:ptCount val="1"/>
                <c:pt idx="0">
                  <c:v>Consultorio Juridico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Hoja3!$B$15:$D$16</c:f>
              <c:multiLvlStrCache>
                <c:ptCount val="3"/>
                <c:lvl>
                  <c:pt idx="0">
                    <c:v>BUC</c:v>
                  </c:pt>
                  <c:pt idx="1">
                    <c:v>CUC</c:v>
                  </c:pt>
                  <c:pt idx="2">
                    <c:v>VAL</c:v>
                  </c:pt>
                </c:lvl>
                <c:lvl>
                  <c:pt idx="0">
                    <c:v>SUGERENCIA</c:v>
                  </c:pt>
                </c:lvl>
              </c:multiLvlStrCache>
            </c:multiLvlStrRef>
          </c:cat>
          <c:val>
            <c:numRef>
              <c:f>Hoja3!$B$17:$D$17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7-44F6-862F-F35D7900B9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05328"/>
        <c:axId val="537417392"/>
      </c:barChart>
      <c:catAx>
        <c:axId val="53740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17392"/>
        <c:crosses val="autoZero"/>
        <c:auto val="1"/>
        <c:lblAlgn val="ctr"/>
        <c:lblOffset val="100"/>
        <c:noMultiLvlLbl val="0"/>
      </c:catAx>
      <c:valAx>
        <c:axId val="53741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 NÚMERO DE SUGERENCIA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05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FELICITACIONES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Hoja3!$E$17</c:f>
              <c:strCache>
                <c:ptCount val="1"/>
                <c:pt idx="0">
                  <c:v>SGC VAF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Hoja3!$F$15:$H$16</c:f>
              <c:multiLvlStrCache>
                <c:ptCount val="3"/>
                <c:lvl>
                  <c:pt idx="0">
                    <c:v>BUC</c:v>
                  </c:pt>
                  <c:pt idx="1">
                    <c:v>CUC</c:v>
                  </c:pt>
                  <c:pt idx="2">
                    <c:v>VAL</c:v>
                  </c:pt>
                </c:lvl>
                <c:lvl>
                  <c:pt idx="0">
                    <c:v>FELICITACIONES</c:v>
                  </c:pt>
                </c:lvl>
              </c:multiLvlStrCache>
            </c:multiLvlStrRef>
          </c:cat>
          <c:val>
            <c:numRef>
              <c:f>Hoja3!$F$17:$H$17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3-49C5-A29E-1AA68A0186C1}"/>
            </c:ext>
          </c:extLst>
        </c:ser>
        <c:ser>
          <c:idx val="1"/>
          <c:order val="1"/>
          <c:tx>
            <c:strRef>
              <c:f>Hoja3!$E$18</c:f>
              <c:strCache>
                <c:ptCount val="1"/>
                <c:pt idx="0">
                  <c:v>Centro de Conciliación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Hoja3!$F$15:$H$16</c:f>
              <c:multiLvlStrCache>
                <c:ptCount val="3"/>
                <c:lvl>
                  <c:pt idx="0">
                    <c:v>BUC</c:v>
                  </c:pt>
                  <c:pt idx="1">
                    <c:v>CUC</c:v>
                  </c:pt>
                  <c:pt idx="2">
                    <c:v>VAL</c:v>
                  </c:pt>
                </c:lvl>
                <c:lvl>
                  <c:pt idx="0">
                    <c:v>FELICITACIONES</c:v>
                  </c:pt>
                </c:lvl>
              </c:multiLvlStrCache>
            </c:multiLvlStrRef>
          </c:cat>
          <c:val>
            <c:numRef>
              <c:f>Hoja3!$F$18:$H$18</c:f>
              <c:numCache>
                <c:formatCode>General</c:formatCode>
                <c:ptCount val="3"/>
                <c:pt idx="0">
                  <c:v>17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43-49C5-A29E-1AA68A0186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3219568"/>
        <c:axId val="693221648"/>
      </c:barChart>
      <c:catAx>
        <c:axId val="6932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693221648"/>
        <c:crosses val="autoZero"/>
        <c:auto val="1"/>
        <c:lblAlgn val="ctr"/>
        <c:lblOffset val="100"/>
        <c:noMultiLvlLbl val="0"/>
      </c:catAx>
      <c:valAx>
        <c:axId val="69322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NÚMERO DE SUGERENCIAS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69321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80/20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Hoja3!$H$55</c:f>
              <c:strCache>
                <c:ptCount val="1"/>
                <c:pt idx="0">
                  <c:v>% PARTICIPACIÓN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Hoja3!$F$56:$F$57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Hoja3!$H$56:$H$57</c:f>
              <c:numCache>
                <c:formatCode>0.00%</c:formatCode>
                <c:ptCount val="2"/>
                <c:pt idx="0">
                  <c:v>0.44444444444444442</c:v>
                </c:pt>
                <c:pt idx="1">
                  <c:v>0.55555555555555558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3E-4598-820E-7BEA0131934E}"/>
            </c:ext>
          </c:extLst>
        </c:ser>
        <c:ser>
          <c:idx val="1"/>
          <c:order val="1"/>
          <c:tx>
            <c:strRef>
              <c:f>Hoja3!$I$55</c:f>
              <c:strCache>
                <c:ptCount val="1"/>
                <c:pt idx="0">
                  <c:v>PARETO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Hoja3!$F$56:$F$57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Hoja3!$I$56:$I$57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3E-4598-820E-7BEA013193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408240"/>
        <c:axId val="537402832"/>
      </c:barChart>
      <c:catAx>
        <c:axId val="537408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80/20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02832"/>
        <c:crosses val="autoZero"/>
        <c:auto val="1"/>
        <c:lblAlgn val="ctr"/>
        <c:lblOffset val="100"/>
        <c:noMultiLvlLbl val="0"/>
      </c:catAx>
      <c:valAx>
        <c:axId val="53740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% porcentaje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3740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latin typeface="Tahoma" panose="020B0604030504040204" pitchFamily="34" charset="0"/>
              </a:rPr>
              <a:t>Habeas</a:t>
            </a:r>
            <a:r>
              <a:rPr lang="es-CO" baseline="0" dirty="0">
                <a:latin typeface="Tahoma" panose="020B0604030504040204" pitchFamily="34" charset="0"/>
              </a:rPr>
              <a:t> data, PQRSF presentadas por Habeas Data </a:t>
            </a:r>
            <a:endParaRPr lang="es-CO" dirty="0">
              <a:latin typeface="Tahoma" panose="020B060403050404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Hoja3!$B$112</c:f>
              <c:strCache>
                <c:ptCount val="1"/>
                <c:pt idx="0">
                  <c:v>Peticiones 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Hoja3!$A$113:$A$122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Hoja3!$B$113:$B$122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6E-42F3-AEAC-86DDB49DC544}"/>
            </c:ext>
          </c:extLst>
        </c:ser>
        <c:ser>
          <c:idx val="1"/>
          <c:order val="1"/>
          <c:tx>
            <c:strRef>
              <c:f>Hoja3!$C$112</c:f>
              <c:strCache>
                <c:ptCount val="1"/>
                <c:pt idx="0">
                  <c:v>Quejas 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Hoja3!$A$113:$A$122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Hoja3!$C$113:$C$122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  <c:pt idx="7">
                  <c:v>1</c:v>
                </c:pt>
                <c:pt idx="8">
                  <c:v>4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6E-42F3-AEAC-86DDB49DC544}"/>
            </c:ext>
          </c:extLst>
        </c:ser>
        <c:ser>
          <c:idx val="2"/>
          <c:order val="2"/>
          <c:tx>
            <c:strRef>
              <c:f>Hoja3!$D$112</c:f>
              <c:strCache>
                <c:ptCount val="1"/>
                <c:pt idx="0">
                  <c:v>Sugerencias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Hoja3!$A$113:$A$122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Hoja3!$D$113:$D$122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6E-42F3-AEAC-86DDB49DC544}"/>
            </c:ext>
          </c:extLst>
        </c:ser>
        <c:ser>
          <c:idx val="3"/>
          <c:order val="3"/>
          <c:tx>
            <c:strRef>
              <c:f>Hoja3!$E$112</c:f>
              <c:strCache>
                <c:ptCount val="1"/>
                <c:pt idx="0">
                  <c:v>Consultas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Hoja3!$A$113:$A$122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Hoja3!$E$113:$E$122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6E-42F3-AEAC-86DDB49DC544}"/>
            </c:ext>
          </c:extLst>
        </c:ser>
        <c:ser>
          <c:idx val="4"/>
          <c:order val="4"/>
          <c:tx>
            <c:strRef>
              <c:f>Hoja3!$F$112</c:f>
              <c:strCache>
                <c:ptCount val="1"/>
                <c:pt idx="0">
                  <c:v>Solicitud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Hoja3!$A$113:$A$122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Hoja3!$F$113:$F$122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6E-42F3-AEAC-86DDB49DC544}"/>
            </c:ext>
          </c:extLst>
        </c:ser>
        <c:ser>
          <c:idx val="5"/>
          <c:order val="5"/>
          <c:tx>
            <c:strRef>
              <c:f>Hoja3!$G$112</c:f>
              <c:strCache>
                <c:ptCount val="1"/>
                <c:pt idx="0">
                  <c:v>Felicitaciones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Hoja3!$A$113:$A$122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Hoja3!$G$113:$G$122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6E-42F3-AEAC-86DDB49DC544}"/>
            </c:ext>
          </c:extLst>
        </c:ser>
        <c:ser>
          <c:idx val="6"/>
          <c:order val="6"/>
          <c:tx>
            <c:strRef>
              <c:f>Hoja3!$H$112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Hoja3!$A$113:$A$122</c:f>
              <c:strCache>
                <c:ptCount val="10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  <c:pt idx="9">
                  <c:v>Total, de comunicados recibidos y tramitados </c:v>
                </c:pt>
              </c:strCache>
            </c:strRef>
          </c:cat>
          <c:val>
            <c:numRef>
              <c:f>Hoja3!$H$113:$H$122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6E-42F3-AEAC-86DDB49DC5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24126224"/>
        <c:axId val="524107504"/>
      </c:barChart>
      <c:catAx>
        <c:axId val="52412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24107504"/>
        <c:crosses val="autoZero"/>
        <c:auto val="1"/>
        <c:lblAlgn val="ctr"/>
        <c:lblOffset val="100"/>
        <c:noMultiLvlLbl val="0"/>
      </c:catAx>
      <c:valAx>
        <c:axId val="52410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>
                    <a:latin typeface="Tahoma" panose="020B0604030504040204" pitchFamily="34" charset="0"/>
                  </a:rPr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2412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image" Target="../media/image6.jfif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5B606-A6C6-4689-BF90-D1A3C87FD17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3A4027-0AEE-41A0-A9BB-940511EB0001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76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A81877-7FC2-483F-A611-3CD223731D0E}" type="parTrans" cxnId="{06BFB6EE-5251-493F-BF05-03782E0C86A3}">
      <dgm:prSet/>
      <dgm:spPr/>
      <dgm:t>
        <a:bodyPr/>
        <a:lstStyle/>
        <a:p>
          <a:endParaRPr lang="en-US"/>
        </a:p>
      </dgm:t>
    </dgm:pt>
    <dgm:pt modelId="{9A3CBDF7-A110-413E-BAE6-0771FCBC4783}" type="sibTrans" cxnId="{06BFB6EE-5251-493F-BF05-03782E0C86A3}">
      <dgm:prSet/>
      <dgm:spPr/>
      <dgm:t>
        <a:bodyPr/>
        <a:lstStyle/>
        <a:p>
          <a:endParaRPr lang="en-US"/>
        </a:p>
      </dgm:t>
    </dgm:pt>
    <dgm:pt modelId="{55A33499-B04D-4D1D-B536-629DE10C5EB6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</a:t>
          </a:r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21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AAB65A63-0734-48C9-9837-F96881F5DF8E}" type="parTrans" cxnId="{4CE31967-1F6B-4B5B-96FE-A7388554037A}">
      <dgm:prSet/>
      <dgm:spPr/>
      <dgm:t>
        <a:bodyPr/>
        <a:lstStyle/>
        <a:p>
          <a:endParaRPr lang="en-US"/>
        </a:p>
      </dgm:t>
    </dgm:pt>
    <dgm:pt modelId="{15936BFE-5693-4451-8D39-A288DB38EB61}" type="sibTrans" cxnId="{4CE31967-1F6B-4B5B-96FE-A7388554037A}">
      <dgm:prSet/>
      <dgm:spPr/>
      <dgm:t>
        <a:bodyPr/>
        <a:lstStyle/>
        <a:p>
          <a:endParaRPr lang="en-US"/>
        </a:p>
      </dgm:t>
    </dgm:pt>
    <dgm:pt modelId="{1D1A8FC9-4350-480D-819C-9EBB83E127E0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A50084-5E85-43A3-BA44-E9E0C78DCF7E}" type="parTrans" cxnId="{6A1BDB9F-0846-485A-9C7D-20D66E94DA1E}">
      <dgm:prSet/>
      <dgm:spPr/>
      <dgm:t>
        <a:bodyPr/>
        <a:lstStyle/>
        <a:p>
          <a:endParaRPr lang="en-US"/>
        </a:p>
      </dgm:t>
    </dgm:pt>
    <dgm:pt modelId="{01F750F1-8781-475E-A172-E8CB71BEA0C4}" type="sibTrans" cxnId="{6A1BDB9F-0846-485A-9C7D-20D66E94DA1E}">
      <dgm:prSet/>
      <dgm:spPr/>
      <dgm:t>
        <a:bodyPr/>
        <a:lstStyle/>
        <a:p>
          <a:endParaRPr lang="en-US"/>
        </a:p>
      </dgm:t>
    </dgm:pt>
    <dgm:pt modelId="{DC2870A0-0D5D-4956-AA26-526CC22672CE}" type="pres">
      <dgm:prSet presAssocID="{D815B606-A6C6-4689-BF90-D1A3C87FD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4CE54C9-4AD9-4B2E-A92E-D80F9A7C68A5}" type="pres">
      <dgm:prSet presAssocID="{283A4027-0AEE-41A0-A9BB-940511EB0001}" presName="compNode" presStyleCnt="0"/>
      <dgm:spPr/>
    </dgm:pt>
    <dgm:pt modelId="{5505302E-032C-4EC0-B6C1-27A33D961194}" type="pres">
      <dgm:prSet presAssocID="{283A4027-0AEE-41A0-A9BB-940511EB0001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s-ES"/>
        </a:p>
      </dgm:t>
    </dgm:pt>
    <dgm:pt modelId="{6ADDF79D-0271-49D7-9AD3-31BCE9716E13}" type="pres">
      <dgm:prSet presAssocID="{283A4027-0AEE-41A0-A9BB-940511EB0001}" presName="textRect" presStyleLbl="revTx" presStyleIdx="0" presStyleCnt="3" custScaleX="116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21F5A0-E2BD-4C92-BE12-5747D33BD1CB}" type="pres">
      <dgm:prSet presAssocID="{9A3CBDF7-A110-413E-BAE6-0771FCBC478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4FB17EC-22BA-416F-886C-66825E2E2D2F}" type="pres">
      <dgm:prSet presAssocID="{55A33499-B04D-4D1D-B536-629DE10C5EB6}" presName="compNode" presStyleCnt="0"/>
      <dgm:spPr/>
    </dgm:pt>
    <dgm:pt modelId="{A706BE76-2418-4042-B114-FC667D71B85E}" type="pres">
      <dgm:prSet presAssocID="{55A33499-B04D-4D1D-B536-629DE10C5EB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F1F23686-320D-423C-ACB0-51B05F7CA7C6}" type="pres">
      <dgm:prSet presAssocID="{55A33499-B04D-4D1D-B536-629DE10C5EB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7CCD8-4A27-4CD0-A53F-EFC3A29B8237}" type="pres">
      <dgm:prSet presAssocID="{15936BFE-5693-4451-8D39-A288DB38EB6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05AC246-44A9-4314-BB75-D76B99F8B0CD}" type="pres">
      <dgm:prSet presAssocID="{1D1A8FC9-4350-480D-819C-9EBB83E127E0}" presName="compNode" presStyleCnt="0"/>
      <dgm:spPr/>
    </dgm:pt>
    <dgm:pt modelId="{B0B8E580-63B8-4947-9726-698F5069EE0B}" type="pres">
      <dgm:prSet presAssocID="{1D1A8FC9-4350-480D-819C-9EBB83E127E0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A9A141FD-EB85-467E-BA27-F223E9C383B8}" type="pres">
      <dgm:prSet presAssocID="{1D1A8FC9-4350-480D-819C-9EBB83E127E0}" presName="textRect" presStyleLbl="revTx" presStyleIdx="2" presStyleCnt="3" custScaleX="1400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EDC5A9-9BA3-4C5C-8A93-0CEED08F98A3}" type="presOf" srcId="{1D1A8FC9-4350-480D-819C-9EBB83E127E0}" destId="{A9A141FD-EB85-467E-BA27-F223E9C383B8}" srcOrd="0" destOrd="0" presId="urn:microsoft.com/office/officeart/2005/8/layout/pList1"/>
    <dgm:cxn modelId="{6A1BDB9F-0846-485A-9C7D-20D66E94DA1E}" srcId="{D815B606-A6C6-4689-BF90-D1A3C87FD17F}" destId="{1D1A8FC9-4350-480D-819C-9EBB83E127E0}" srcOrd="2" destOrd="0" parTransId="{63A50084-5E85-43A3-BA44-E9E0C78DCF7E}" sibTransId="{01F750F1-8781-475E-A172-E8CB71BEA0C4}"/>
    <dgm:cxn modelId="{2235EBF8-6BDD-424F-BAC1-4C9D7731F94B}" type="presOf" srcId="{15936BFE-5693-4451-8D39-A288DB38EB61}" destId="{72A7CCD8-4A27-4CD0-A53F-EFC3A29B8237}" srcOrd="0" destOrd="0" presId="urn:microsoft.com/office/officeart/2005/8/layout/pList1"/>
    <dgm:cxn modelId="{A7D917EA-38D1-4CAA-BA05-94D164F93663}" type="presOf" srcId="{9A3CBDF7-A110-413E-BAE6-0771FCBC4783}" destId="{9621F5A0-E2BD-4C92-BE12-5747D33BD1CB}" srcOrd="0" destOrd="0" presId="urn:microsoft.com/office/officeart/2005/8/layout/pList1"/>
    <dgm:cxn modelId="{4CE31967-1F6B-4B5B-96FE-A7388554037A}" srcId="{D815B606-A6C6-4689-BF90-D1A3C87FD17F}" destId="{55A33499-B04D-4D1D-B536-629DE10C5EB6}" srcOrd="1" destOrd="0" parTransId="{AAB65A63-0734-48C9-9837-F96881F5DF8E}" sibTransId="{15936BFE-5693-4451-8D39-A288DB38EB61}"/>
    <dgm:cxn modelId="{94B40A75-45B7-42F4-9B98-DB9E2815D773}" type="presOf" srcId="{D815B606-A6C6-4689-BF90-D1A3C87FD17F}" destId="{DC2870A0-0D5D-4956-AA26-526CC22672CE}" srcOrd="0" destOrd="0" presId="urn:microsoft.com/office/officeart/2005/8/layout/pList1"/>
    <dgm:cxn modelId="{E0061755-39C8-4FF7-BECF-F0C639A49BE7}" type="presOf" srcId="{283A4027-0AEE-41A0-A9BB-940511EB0001}" destId="{6ADDF79D-0271-49D7-9AD3-31BCE9716E13}" srcOrd="0" destOrd="0" presId="urn:microsoft.com/office/officeart/2005/8/layout/pList1"/>
    <dgm:cxn modelId="{06BFB6EE-5251-493F-BF05-03782E0C86A3}" srcId="{D815B606-A6C6-4689-BF90-D1A3C87FD17F}" destId="{283A4027-0AEE-41A0-A9BB-940511EB0001}" srcOrd="0" destOrd="0" parTransId="{4EA81877-7FC2-483F-A611-3CD223731D0E}" sibTransId="{9A3CBDF7-A110-413E-BAE6-0771FCBC4783}"/>
    <dgm:cxn modelId="{DC528E6B-BCAB-4520-8037-BDCFFB4DC2F2}" type="presOf" srcId="{55A33499-B04D-4D1D-B536-629DE10C5EB6}" destId="{F1F23686-320D-423C-ACB0-51B05F7CA7C6}" srcOrd="0" destOrd="0" presId="urn:microsoft.com/office/officeart/2005/8/layout/pList1"/>
    <dgm:cxn modelId="{E6347090-C21D-4E78-8181-A0DF0BD1373D}" type="presParOf" srcId="{DC2870A0-0D5D-4956-AA26-526CC22672CE}" destId="{A4CE54C9-4AD9-4B2E-A92E-D80F9A7C68A5}" srcOrd="0" destOrd="0" presId="urn:microsoft.com/office/officeart/2005/8/layout/pList1"/>
    <dgm:cxn modelId="{FBB9F729-3518-4864-81A1-7D6485F6211A}" type="presParOf" srcId="{A4CE54C9-4AD9-4B2E-A92E-D80F9A7C68A5}" destId="{5505302E-032C-4EC0-B6C1-27A33D961194}" srcOrd="0" destOrd="0" presId="urn:microsoft.com/office/officeart/2005/8/layout/pList1"/>
    <dgm:cxn modelId="{057E6D96-F2AC-4EA6-8890-74AA6BA968F0}" type="presParOf" srcId="{A4CE54C9-4AD9-4B2E-A92E-D80F9A7C68A5}" destId="{6ADDF79D-0271-49D7-9AD3-31BCE9716E13}" srcOrd="1" destOrd="0" presId="urn:microsoft.com/office/officeart/2005/8/layout/pList1"/>
    <dgm:cxn modelId="{CC09EF2E-691E-422B-AF9F-DA960E6BDDBB}" type="presParOf" srcId="{DC2870A0-0D5D-4956-AA26-526CC22672CE}" destId="{9621F5A0-E2BD-4C92-BE12-5747D33BD1CB}" srcOrd="1" destOrd="0" presId="urn:microsoft.com/office/officeart/2005/8/layout/pList1"/>
    <dgm:cxn modelId="{8E7CC1C2-AABE-4F11-AB37-B090B0390F88}" type="presParOf" srcId="{DC2870A0-0D5D-4956-AA26-526CC22672CE}" destId="{A4FB17EC-22BA-416F-886C-66825E2E2D2F}" srcOrd="2" destOrd="0" presId="urn:microsoft.com/office/officeart/2005/8/layout/pList1"/>
    <dgm:cxn modelId="{8FF44B63-202B-484C-9D88-391DC6DFC4CC}" type="presParOf" srcId="{A4FB17EC-22BA-416F-886C-66825E2E2D2F}" destId="{A706BE76-2418-4042-B114-FC667D71B85E}" srcOrd="0" destOrd="0" presId="urn:microsoft.com/office/officeart/2005/8/layout/pList1"/>
    <dgm:cxn modelId="{B705D966-1EC2-431A-88FF-A0B7DE015EF8}" type="presParOf" srcId="{A4FB17EC-22BA-416F-886C-66825E2E2D2F}" destId="{F1F23686-320D-423C-ACB0-51B05F7CA7C6}" srcOrd="1" destOrd="0" presId="urn:microsoft.com/office/officeart/2005/8/layout/pList1"/>
    <dgm:cxn modelId="{EE411665-112A-44E0-9AED-E134DC7F70A4}" type="presParOf" srcId="{DC2870A0-0D5D-4956-AA26-526CC22672CE}" destId="{72A7CCD8-4A27-4CD0-A53F-EFC3A29B8237}" srcOrd="3" destOrd="0" presId="urn:microsoft.com/office/officeart/2005/8/layout/pList1"/>
    <dgm:cxn modelId="{369F4731-EA14-4B54-B71F-2C8C34214FE6}" type="presParOf" srcId="{DC2870A0-0D5D-4956-AA26-526CC22672CE}" destId="{B05AC246-44A9-4314-BB75-D76B99F8B0CD}" srcOrd="4" destOrd="0" presId="urn:microsoft.com/office/officeart/2005/8/layout/pList1"/>
    <dgm:cxn modelId="{3AA5F662-3A38-4180-B3AD-1046B484F6BE}" type="presParOf" srcId="{B05AC246-44A9-4314-BB75-D76B99F8B0CD}" destId="{B0B8E580-63B8-4947-9726-698F5069EE0B}" srcOrd="0" destOrd="0" presId="urn:microsoft.com/office/officeart/2005/8/layout/pList1"/>
    <dgm:cxn modelId="{38CEF1E8-D88D-4B9A-95EE-BF975211A602}" type="presParOf" srcId="{B05AC246-44A9-4314-BB75-D76B99F8B0CD}" destId="{A9A141FD-EB85-467E-BA27-F223E9C383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15B606-A6C6-4689-BF90-D1A3C87FD17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3A4027-0AEE-41A0-A9BB-940511EB0001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70 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A81877-7FC2-483F-A611-3CD223731D0E}" type="parTrans" cxnId="{06BFB6EE-5251-493F-BF05-03782E0C86A3}">
      <dgm:prSet/>
      <dgm:spPr/>
      <dgm:t>
        <a:bodyPr/>
        <a:lstStyle/>
        <a:p>
          <a:endParaRPr lang="en-US"/>
        </a:p>
      </dgm:t>
    </dgm:pt>
    <dgm:pt modelId="{9A3CBDF7-A110-413E-BAE6-0771FCBC4783}" type="sibTrans" cxnId="{06BFB6EE-5251-493F-BF05-03782E0C86A3}">
      <dgm:prSet/>
      <dgm:spPr/>
      <dgm:t>
        <a:bodyPr/>
        <a:lstStyle/>
        <a:p>
          <a:endParaRPr lang="en-US"/>
        </a:p>
      </dgm:t>
    </dgm:pt>
    <dgm:pt modelId="{55A33499-B04D-4D1D-B536-629DE10C5EB6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</a:t>
          </a:r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18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AAB65A63-0734-48C9-9837-F96881F5DF8E}" type="parTrans" cxnId="{4CE31967-1F6B-4B5B-96FE-A7388554037A}">
      <dgm:prSet/>
      <dgm:spPr/>
      <dgm:t>
        <a:bodyPr/>
        <a:lstStyle/>
        <a:p>
          <a:endParaRPr lang="en-US"/>
        </a:p>
      </dgm:t>
    </dgm:pt>
    <dgm:pt modelId="{15936BFE-5693-4451-8D39-A288DB38EB61}" type="sibTrans" cxnId="{4CE31967-1F6B-4B5B-96FE-A7388554037A}">
      <dgm:prSet/>
      <dgm:spPr/>
      <dgm:t>
        <a:bodyPr/>
        <a:lstStyle/>
        <a:p>
          <a:endParaRPr lang="en-US"/>
        </a:p>
      </dgm:t>
    </dgm:pt>
    <dgm:pt modelId="{1D1A8FC9-4350-480D-819C-9EBB83E127E0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A50084-5E85-43A3-BA44-E9E0C78DCF7E}" type="parTrans" cxnId="{6A1BDB9F-0846-485A-9C7D-20D66E94DA1E}">
      <dgm:prSet/>
      <dgm:spPr/>
      <dgm:t>
        <a:bodyPr/>
        <a:lstStyle/>
        <a:p>
          <a:endParaRPr lang="en-US"/>
        </a:p>
      </dgm:t>
    </dgm:pt>
    <dgm:pt modelId="{01F750F1-8781-475E-A172-E8CB71BEA0C4}" type="sibTrans" cxnId="{6A1BDB9F-0846-485A-9C7D-20D66E94DA1E}">
      <dgm:prSet/>
      <dgm:spPr/>
      <dgm:t>
        <a:bodyPr/>
        <a:lstStyle/>
        <a:p>
          <a:endParaRPr lang="en-US"/>
        </a:p>
      </dgm:t>
    </dgm:pt>
    <dgm:pt modelId="{DC2870A0-0D5D-4956-AA26-526CC22672CE}" type="pres">
      <dgm:prSet presAssocID="{D815B606-A6C6-4689-BF90-D1A3C87FD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4CE54C9-4AD9-4B2E-A92E-D80F9A7C68A5}" type="pres">
      <dgm:prSet presAssocID="{283A4027-0AEE-41A0-A9BB-940511EB0001}" presName="compNode" presStyleCnt="0"/>
      <dgm:spPr/>
    </dgm:pt>
    <dgm:pt modelId="{5505302E-032C-4EC0-B6C1-27A33D961194}" type="pres">
      <dgm:prSet presAssocID="{283A4027-0AEE-41A0-A9BB-940511EB0001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s-ES"/>
        </a:p>
      </dgm:t>
    </dgm:pt>
    <dgm:pt modelId="{6ADDF79D-0271-49D7-9AD3-31BCE9716E13}" type="pres">
      <dgm:prSet presAssocID="{283A4027-0AEE-41A0-A9BB-940511EB0001}" presName="textRect" presStyleLbl="revTx" presStyleIdx="0" presStyleCnt="3" custScaleX="116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21F5A0-E2BD-4C92-BE12-5747D33BD1CB}" type="pres">
      <dgm:prSet presAssocID="{9A3CBDF7-A110-413E-BAE6-0771FCBC478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4FB17EC-22BA-416F-886C-66825E2E2D2F}" type="pres">
      <dgm:prSet presAssocID="{55A33499-B04D-4D1D-B536-629DE10C5EB6}" presName="compNode" presStyleCnt="0"/>
      <dgm:spPr/>
    </dgm:pt>
    <dgm:pt modelId="{A706BE76-2418-4042-B114-FC667D71B85E}" type="pres">
      <dgm:prSet presAssocID="{55A33499-B04D-4D1D-B536-629DE10C5EB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F1F23686-320D-423C-ACB0-51B05F7CA7C6}" type="pres">
      <dgm:prSet presAssocID="{55A33499-B04D-4D1D-B536-629DE10C5EB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7CCD8-4A27-4CD0-A53F-EFC3A29B8237}" type="pres">
      <dgm:prSet presAssocID="{15936BFE-5693-4451-8D39-A288DB38EB6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05AC246-44A9-4314-BB75-D76B99F8B0CD}" type="pres">
      <dgm:prSet presAssocID="{1D1A8FC9-4350-480D-819C-9EBB83E127E0}" presName="compNode" presStyleCnt="0"/>
      <dgm:spPr/>
    </dgm:pt>
    <dgm:pt modelId="{B0B8E580-63B8-4947-9726-698F5069EE0B}" type="pres">
      <dgm:prSet presAssocID="{1D1A8FC9-4350-480D-819C-9EBB83E127E0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A9A141FD-EB85-467E-BA27-F223E9C383B8}" type="pres">
      <dgm:prSet presAssocID="{1D1A8FC9-4350-480D-819C-9EBB83E127E0}" presName="textRect" presStyleLbl="revTx" presStyleIdx="2" presStyleCnt="3" custScaleX="1400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EDC5A9-9BA3-4C5C-8A93-0CEED08F98A3}" type="presOf" srcId="{1D1A8FC9-4350-480D-819C-9EBB83E127E0}" destId="{A9A141FD-EB85-467E-BA27-F223E9C383B8}" srcOrd="0" destOrd="0" presId="urn:microsoft.com/office/officeart/2005/8/layout/pList1"/>
    <dgm:cxn modelId="{6A1BDB9F-0846-485A-9C7D-20D66E94DA1E}" srcId="{D815B606-A6C6-4689-BF90-D1A3C87FD17F}" destId="{1D1A8FC9-4350-480D-819C-9EBB83E127E0}" srcOrd="2" destOrd="0" parTransId="{63A50084-5E85-43A3-BA44-E9E0C78DCF7E}" sibTransId="{01F750F1-8781-475E-A172-E8CB71BEA0C4}"/>
    <dgm:cxn modelId="{2235EBF8-6BDD-424F-BAC1-4C9D7731F94B}" type="presOf" srcId="{15936BFE-5693-4451-8D39-A288DB38EB61}" destId="{72A7CCD8-4A27-4CD0-A53F-EFC3A29B8237}" srcOrd="0" destOrd="0" presId="urn:microsoft.com/office/officeart/2005/8/layout/pList1"/>
    <dgm:cxn modelId="{A7D917EA-38D1-4CAA-BA05-94D164F93663}" type="presOf" srcId="{9A3CBDF7-A110-413E-BAE6-0771FCBC4783}" destId="{9621F5A0-E2BD-4C92-BE12-5747D33BD1CB}" srcOrd="0" destOrd="0" presId="urn:microsoft.com/office/officeart/2005/8/layout/pList1"/>
    <dgm:cxn modelId="{4CE31967-1F6B-4B5B-96FE-A7388554037A}" srcId="{D815B606-A6C6-4689-BF90-D1A3C87FD17F}" destId="{55A33499-B04D-4D1D-B536-629DE10C5EB6}" srcOrd="1" destOrd="0" parTransId="{AAB65A63-0734-48C9-9837-F96881F5DF8E}" sibTransId="{15936BFE-5693-4451-8D39-A288DB38EB61}"/>
    <dgm:cxn modelId="{94B40A75-45B7-42F4-9B98-DB9E2815D773}" type="presOf" srcId="{D815B606-A6C6-4689-BF90-D1A3C87FD17F}" destId="{DC2870A0-0D5D-4956-AA26-526CC22672CE}" srcOrd="0" destOrd="0" presId="urn:microsoft.com/office/officeart/2005/8/layout/pList1"/>
    <dgm:cxn modelId="{E0061755-39C8-4FF7-BECF-F0C639A49BE7}" type="presOf" srcId="{283A4027-0AEE-41A0-A9BB-940511EB0001}" destId="{6ADDF79D-0271-49D7-9AD3-31BCE9716E13}" srcOrd="0" destOrd="0" presId="urn:microsoft.com/office/officeart/2005/8/layout/pList1"/>
    <dgm:cxn modelId="{06BFB6EE-5251-493F-BF05-03782E0C86A3}" srcId="{D815B606-A6C6-4689-BF90-D1A3C87FD17F}" destId="{283A4027-0AEE-41A0-A9BB-940511EB0001}" srcOrd="0" destOrd="0" parTransId="{4EA81877-7FC2-483F-A611-3CD223731D0E}" sibTransId="{9A3CBDF7-A110-413E-BAE6-0771FCBC4783}"/>
    <dgm:cxn modelId="{DC528E6B-BCAB-4520-8037-BDCFFB4DC2F2}" type="presOf" srcId="{55A33499-B04D-4D1D-B536-629DE10C5EB6}" destId="{F1F23686-320D-423C-ACB0-51B05F7CA7C6}" srcOrd="0" destOrd="0" presId="urn:microsoft.com/office/officeart/2005/8/layout/pList1"/>
    <dgm:cxn modelId="{E6347090-C21D-4E78-8181-A0DF0BD1373D}" type="presParOf" srcId="{DC2870A0-0D5D-4956-AA26-526CC22672CE}" destId="{A4CE54C9-4AD9-4B2E-A92E-D80F9A7C68A5}" srcOrd="0" destOrd="0" presId="urn:microsoft.com/office/officeart/2005/8/layout/pList1"/>
    <dgm:cxn modelId="{FBB9F729-3518-4864-81A1-7D6485F6211A}" type="presParOf" srcId="{A4CE54C9-4AD9-4B2E-A92E-D80F9A7C68A5}" destId="{5505302E-032C-4EC0-B6C1-27A33D961194}" srcOrd="0" destOrd="0" presId="urn:microsoft.com/office/officeart/2005/8/layout/pList1"/>
    <dgm:cxn modelId="{057E6D96-F2AC-4EA6-8890-74AA6BA968F0}" type="presParOf" srcId="{A4CE54C9-4AD9-4B2E-A92E-D80F9A7C68A5}" destId="{6ADDF79D-0271-49D7-9AD3-31BCE9716E13}" srcOrd="1" destOrd="0" presId="urn:microsoft.com/office/officeart/2005/8/layout/pList1"/>
    <dgm:cxn modelId="{CC09EF2E-691E-422B-AF9F-DA960E6BDDBB}" type="presParOf" srcId="{DC2870A0-0D5D-4956-AA26-526CC22672CE}" destId="{9621F5A0-E2BD-4C92-BE12-5747D33BD1CB}" srcOrd="1" destOrd="0" presId="urn:microsoft.com/office/officeart/2005/8/layout/pList1"/>
    <dgm:cxn modelId="{8E7CC1C2-AABE-4F11-AB37-B090B0390F88}" type="presParOf" srcId="{DC2870A0-0D5D-4956-AA26-526CC22672CE}" destId="{A4FB17EC-22BA-416F-886C-66825E2E2D2F}" srcOrd="2" destOrd="0" presId="urn:microsoft.com/office/officeart/2005/8/layout/pList1"/>
    <dgm:cxn modelId="{8FF44B63-202B-484C-9D88-391DC6DFC4CC}" type="presParOf" srcId="{A4FB17EC-22BA-416F-886C-66825E2E2D2F}" destId="{A706BE76-2418-4042-B114-FC667D71B85E}" srcOrd="0" destOrd="0" presId="urn:microsoft.com/office/officeart/2005/8/layout/pList1"/>
    <dgm:cxn modelId="{B705D966-1EC2-431A-88FF-A0B7DE015EF8}" type="presParOf" srcId="{A4FB17EC-22BA-416F-886C-66825E2E2D2F}" destId="{F1F23686-320D-423C-ACB0-51B05F7CA7C6}" srcOrd="1" destOrd="0" presId="urn:microsoft.com/office/officeart/2005/8/layout/pList1"/>
    <dgm:cxn modelId="{EE411665-112A-44E0-9AED-E134DC7F70A4}" type="presParOf" srcId="{DC2870A0-0D5D-4956-AA26-526CC22672CE}" destId="{72A7CCD8-4A27-4CD0-A53F-EFC3A29B8237}" srcOrd="3" destOrd="0" presId="urn:microsoft.com/office/officeart/2005/8/layout/pList1"/>
    <dgm:cxn modelId="{369F4731-EA14-4B54-B71F-2C8C34214FE6}" type="presParOf" srcId="{DC2870A0-0D5D-4956-AA26-526CC22672CE}" destId="{B05AC246-44A9-4314-BB75-D76B99F8B0CD}" srcOrd="4" destOrd="0" presId="urn:microsoft.com/office/officeart/2005/8/layout/pList1"/>
    <dgm:cxn modelId="{3AA5F662-3A38-4180-B3AD-1046B484F6BE}" type="presParOf" srcId="{B05AC246-44A9-4314-BB75-D76B99F8B0CD}" destId="{B0B8E580-63B8-4947-9726-698F5069EE0B}" srcOrd="0" destOrd="0" presId="urn:microsoft.com/office/officeart/2005/8/layout/pList1"/>
    <dgm:cxn modelId="{38CEF1E8-D88D-4B9A-95EE-BF975211A602}" type="presParOf" srcId="{B05AC246-44A9-4314-BB75-D76B99F8B0CD}" destId="{A9A141FD-EB85-467E-BA27-F223E9C383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Felicitaciones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18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Peticiones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54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Quejas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25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Reclamos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8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40A12A50-5AE5-4384-89E4-2DAAC299E2BE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Sugerencias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2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0E9F83E8-0290-45F7-A772-C6F10EAE43EB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Total: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107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Felicitaciones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18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Peticiones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49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Quejas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23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Reclamos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7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40A12A50-5AE5-4384-89E4-2DAAC299E2BE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Sugerencias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1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0E9F83E8-0290-45F7-A772-C6F10EAE43EB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Total: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107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Asignada: 2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33F5CE-3644-4AD7-A642-A66853415DDA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Reabierta: 0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03FEC49-90CE-494C-9DA3-5C08E06645AF}">
      <dgm:prSet/>
      <dgm:spPr/>
      <dgm:t>
        <a:bodyPr/>
        <a:lstStyle/>
        <a:p>
          <a:r>
            <a:rPr lang="es-CO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Generada: 0</a:t>
          </a:r>
          <a:endParaRPr lang="en-US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5D24ABB-9618-4F74-94D3-77D5584D980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Cerradas:96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E9F83E8-0290-45F7-A772-C6F10EAE43E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parcial: 107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0A12A50-5AE5-4384-89E4-2DAAC299E2BE}">
      <dgm:prSet/>
      <dgm:spPr/>
      <dgm:t>
        <a:bodyPr/>
        <a:lstStyle/>
        <a:p>
          <a:r>
            <a:rPr lang="es-CO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 aplica: 9</a:t>
          </a:r>
          <a:endParaRPr lang="en-US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004A3C2-E21F-4284-A5B1-2F25350CF261}">
      <dgm:prSet/>
      <dgm:spPr/>
      <dgm:t>
        <a:bodyPr/>
        <a:lstStyle/>
        <a:p>
          <a:r>
            <a:rPr lang="es-ES" b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Trámite: 0</a:t>
          </a:r>
          <a:endParaRPr lang="es-ES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B4A5325-D6B4-4FE3-BEEB-92E248C4CC85}" type="parTrans" cxnId="{3079ADFC-3E60-4A53-82F0-1314954D1B8F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1524A4-EEB2-4F92-8E75-6EC18F40510E}" type="sibTrans" cxnId="{3079ADFC-3E60-4A53-82F0-1314954D1B8F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7"/>
      <dgm:spPr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7"/>
      <dgm:spPr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34EE4F2D-C070-440A-9B8C-0C9A6941D916}" type="pres">
      <dgm:prSet presAssocID="{C004A3C2-E21F-4284-A5B1-2F25350CF261}" presName="compNode" presStyleCnt="0"/>
      <dgm:spPr/>
    </dgm:pt>
    <dgm:pt modelId="{F024B155-4A87-4A6F-9E9B-9629B83FEC3A}" type="pres">
      <dgm:prSet presAssocID="{C004A3C2-E21F-4284-A5B1-2F25350CF261}" presName="pictRect" presStyleLbl="node1" presStyleIdx="2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5E2AACD4-D8C3-4F11-9B2A-F9F401DCC815}" type="pres">
      <dgm:prSet presAssocID="{C004A3C2-E21F-4284-A5B1-2F25350CF261}" presName="textRect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C563C5-F66C-4CC6-94E2-D3A31967E3ED}" type="pres">
      <dgm:prSet presAssocID="{431524A4-EEB2-4F92-8E75-6EC18F40510E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3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4" presStyleCnt="7"/>
      <dgm:spPr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5" presStyleCnt="7"/>
      <dgm:spPr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5" presStyleCnt="7" custScaleX="134428" custLinFactNeighborX="3807" custLinFactNeighborY="22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6" presStyleCnt="7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14D7E058-F2D7-4CE5-AD83-D9163C13EE89}" srcId="{B7F8F84E-5059-407A-B86C-84FC6E7F4DC8}" destId="{0E9F83E8-0290-45F7-A772-C6F10EAE43EB}" srcOrd="6" destOrd="0" parTransId="{695101B2-C365-492E-8F6F-F059A66973ED}" sibTransId="{4E296C09-7AC0-417C-9507-8716E31B13C5}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DFB79BCA-4B4C-49B6-B2AE-8B0307CD1717}" type="presOf" srcId="{431524A4-EEB2-4F92-8E75-6EC18F40510E}" destId="{F5C563C5-F66C-4CC6-94E2-D3A31967E3ED}" srcOrd="0" destOrd="0" presId="urn:microsoft.com/office/officeart/2005/8/layout/pList1"/>
    <dgm:cxn modelId="{F341E83D-1E43-48F2-A876-A82FD45718D8}" srcId="{B7F8F84E-5059-407A-B86C-84FC6E7F4DC8}" destId="{40A12A50-5AE5-4384-89E4-2DAAC299E2BE}" srcOrd="5" destOrd="0" parTransId="{2FCF27A0-C582-4EC8-99AC-F4C30A19C45D}" sibTransId="{B1E9158E-F45D-4DA1-96AC-EAE50917B6B6}"/>
    <dgm:cxn modelId="{3079ADFC-3E60-4A53-82F0-1314954D1B8F}" srcId="{B7F8F84E-5059-407A-B86C-84FC6E7F4DC8}" destId="{C004A3C2-E21F-4284-A5B1-2F25350CF261}" srcOrd="2" destOrd="0" parTransId="{1B4A5325-D6B4-4FE3-BEEB-92E248C4CC85}" sibTransId="{431524A4-EEB2-4F92-8E75-6EC18F40510E}"/>
    <dgm:cxn modelId="{FDA98824-AF36-4251-9709-EA5F2A8FBEF2}" srcId="{B7F8F84E-5059-407A-B86C-84FC6E7F4DC8}" destId="{15D24ABB-9618-4F74-94D3-77D5584D980B}" srcOrd="4" destOrd="0" parTransId="{FD192496-7F77-44F5-9008-7C05EFCD01D8}" sibTransId="{ABAB68BE-6C84-4BBF-9833-4456ADFA7E66}"/>
    <dgm:cxn modelId="{E6CA88CE-F1A3-4618-817A-5C5BA8E5CE24}" type="presOf" srcId="{C004A3C2-E21F-4284-A5B1-2F25350CF261}" destId="{5E2AACD4-D8C3-4F11-9B2A-F9F401DCC815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BBFE0566-AEFF-47DB-A329-449F4B08C597}" srcId="{B7F8F84E-5059-407A-B86C-84FC6E7F4DC8}" destId="{603FEC49-90CE-494C-9DA3-5C08E06645AF}" srcOrd="3" destOrd="0" parTransId="{DDDC8AA8-4EE1-4BAE-B8E6-895AF94EB597}" sibTransId="{B8CDC0E5-42E1-4E6D-B788-6090F99AECDB}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8D7F581B-888A-4CAC-B70D-C6D74BD47D2B}" type="presParOf" srcId="{2A56FF45-23BC-4872-8333-667E89BC1508}" destId="{34EE4F2D-C070-440A-9B8C-0C9A6941D916}" srcOrd="4" destOrd="0" presId="urn:microsoft.com/office/officeart/2005/8/layout/pList1"/>
    <dgm:cxn modelId="{72531407-565D-43AF-9FFC-C5874E834B33}" type="presParOf" srcId="{34EE4F2D-C070-440A-9B8C-0C9A6941D916}" destId="{F024B155-4A87-4A6F-9E9B-9629B83FEC3A}" srcOrd="0" destOrd="0" presId="urn:microsoft.com/office/officeart/2005/8/layout/pList1"/>
    <dgm:cxn modelId="{F32DCE00-EF9A-41B5-8503-DB6698404E5E}" type="presParOf" srcId="{34EE4F2D-C070-440A-9B8C-0C9A6941D916}" destId="{5E2AACD4-D8C3-4F11-9B2A-F9F401DCC815}" srcOrd="1" destOrd="0" presId="urn:microsoft.com/office/officeart/2005/8/layout/pList1"/>
    <dgm:cxn modelId="{D69C0A12-034A-47AE-B596-86AE21A5821F}" type="presParOf" srcId="{2A56FF45-23BC-4872-8333-667E89BC1508}" destId="{F5C563C5-F66C-4CC6-94E2-D3A31967E3ED}" srcOrd="5" destOrd="0" presId="urn:microsoft.com/office/officeart/2005/8/layout/pList1"/>
    <dgm:cxn modelId="{A306B757-E079-4E06-B3DB-EA6C0013C9F7}" type="presParOf" srcId="{2A56FF45-23BC-4872-8333-667E89BC1508}" destId="{E22CCCB5-76BF-4BEB-84F2-866F0556E976}" srcOrd="6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7" destOrd="0" presId="urn:microsoft.com/office/officeart/2005/8/layout/pList1"/>
    <dgm:cxn modelId="{3850C09F-9C26-4D8A-BFAB-D844BBF85E13}" type="presParOf" srcId="{2A56FF45-23BC-4872-8333-667E89BC1508}" destId="{60928665-9172-4DB8-9FB3-086DD171655D}" srcOrd="8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9" destOrd="0" presId="urn:microsoft.com/office/officeart/2005/8/layout/pList1"/>
    <dgm:cxn modelId="{34596C07-28BD-4846-80DA-8F9062A74F1E}" type="presParOf" srcId="{2A56FF45-23BC-4872-8333-667E89BC1508}" destId="{25BBCE82-F96E-4731-BC7C-A547D215B2B1}" srcOrd="10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11" destOrd="0" presId="urn:microsoft.com/office/officeart/2005/8/layout/pList1"/>
    <dgm:cxn modelId="{32BF39CD-A353-44E8-818D-EB3BDA572910}" type="presParOf" srcId="{2A56FF45-23BC-4872-8333-667E89BC1508}" destId="{E5773AF6-3660-4938-BE54-DB5C5A5B8317}" srcOrd="12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302E-032C-4EC0-B6C1-27A33D961194}">
      <dsp:nvSpPr>
        <dsp:cNvPr id="0" name=""/>
        <dsp:cNvSpPr/>
      </dsp:nvSpPr>
      <dsp:spPr>
        <a:xfrm>
          <a:off x="147586" y="946993"/>
          <a:ext cx="1778114" cy="122512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DF79D-0271-49D7-9AD3-31BCE9716E13}">
      <dsp:nvSpPr>
        <dsp:cNvPr id="0" name=""/>
        <dsp:cNvSpPr/>
      </dsp:nvSpPr>
      <dsp:spPr>
        <a:xfrm>
          <a:off x="776" y="2172114"/>
          <a:ext cx="2071734" cy="65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19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76</a:t>
          </a:r>
          <a:endParaRPr lang="en-US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76" y="2172114"/>
        <a:ext cx="2071734" cy="659680"/>
      </dsp:txXfrm>
    </dsp:sp>
    <dsp:sp modelId="{A706BE76-2418-4042-B114-FC667D71B85E}">
      <dsp:nvSpPr>
        <dsp:cNvPr id="0" name=""/>
        <dsp:cNvSpPr/>
      </dsp:nvSpPr>
      <dsp:spPr>
        <a:xfrm>
          <a:off x="2250397" y="946993"/>
          <a:ext cx="1778114" cy="122512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3686-320D-423C-ACB0-51B05F7CA7C6}">
      <dsp:nvSpPr>
        <dsp:cNvPr id="0" name=""/>
        <dsp:cNvSpPr/>
      </dsp:nvSpPr>
      <dsp:spPr>
        <a:xfrm>
          <a:off x="2250397" y="2172114"/>
          <a:ext cx="1778114" cy="65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</a:t>
          </a:r>
          <a:r>
            <a:rPr lang="es-CO" sz="1900" kern="1200" dirty="0">
              <a:latin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s-CO" sz="1900" kern="1200" dirty="0" smtClean="0">
              <a:latin typeface="Tahoma" panose="020B0604030504040204" pitchFamily="34" charset="0"/>
              <a:cs typeface="Tahoma" panose="020B0604030504040204" pitchFamily="34" charset="0"/>
            </a:rPr>
            <a:t>21</a:t>
          </a:r>
          <a:endParaRPr lang="en-US" sz="19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250397" y="2172114"/>
        <a:ext cx="1778114" cy="659680"/>
      </dsp:txXfrm>
    </dsp:sp>
    <dsp:sp modelId="{B0B8E580-63B8-4947-9726-698F5069EE0B}">
      <dsp:nvSpPr>
        <dsp:cNvPr id="0" name=""/>
        <dsp:cNvSpPr/>
      </dsp:nvSpPr>
      <dsp:spPr>
        <a:xfrm>
          <a:off x="4562198" y="946993"/>
          <a:ext cx="1778114" cy="1225120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141FD-EB85-467E-BA27-F223E9C383B8}">
      <dsp:nvSpPr>
        <dsp:cNvPr id="0" name=""/>
        <dsp:cNvSpPr/>
      </dsp:nvSpPr>
      <dsp:spPr>
        <a:xfrm>
          <a:off x="4206398" y="2172114"/>
          <a:ext cx="2489715" cy="65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9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</a:t>
          </a:r>
          <a:endParaRPr lang="en-US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206398" y="2172114"/>
        <a:ext cx="2489715" cy="659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302E-032C-4EC0-B6C1-27A33D961194}">
      <dsp:nvSpPr>
        <dsp:cNvPr id="0" name=""/>
        <dsp:cNvSpPr/>
      </dsp:nvSpPr>
      <dsp:spPr>
        <a:xfrm>
          <a:off x="147586" y="946993"/>
          <a:ext cx="1778114" cy="122512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DF79D-0271-49D7-9AD3-31BCE9716E13}">
      <dsp:nvSpPr>
        <dsp:cNvPr id="0" name=""/>
        <dsp:cNvSpPr/>
      </dsp:nvSpPr>
      <dsp:spPr>
        <a:xfrm>
          <a:off x="776" y="2172114"/>
          <a:ext cx="2071734" cy="65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70 </a:t>
          </a:r>
          <a:endParaRPr lang="en-US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76" y="2172114"/>
        <a:ext cx="2071734" cy="659680"/>
      </dsp:txXfrm>
    </dsp:sp>
    <dsp:sp modelId="{A706BE76-2418-4042-B114-FC667D71B85E}">
      <dsp:nvSpPr>
        <dsp:cNvPr id="0" name=""/>
        <dsp:cNvSpPr/>
      </dsp:nvSpPr>
      <dsp:spPr>
        <a:xfrm>
          <a:off x="2250397" y="946993"/>
          <a:ext cx="1778114" cy="122512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3686-320D-423C-ACB0-51B05F7CA7C6}">
      <dsp:nvSpPr>
        <dsp:cNvPr id="0" name=""/>
        <dsp:cNvSpPr/>
      </dsp:nvSpPr>
      <dsp:spPr>
        <a:xfrm>
          <a:off x="2250397" y="2172114"/>
          <a:ext cx="1778114" cy="65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</a:t>
          </a:r>
          <a:r>
            <a:rPr lang="es-CO" sz="1900" kern="1200" dirty="0">
              <a:latin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s-CO" sz="1900" kern="1200" dirty="0" smtClean="0">
              <a:latin typeface="Tahoma" panose="020B0604030504040204" pitchFamily="34" charset="0"/>
              <a:cs typeface="Tahoma" panose="020B0604030504040204" pitchFamily="34" charset="0"/>
            </a:rPr>
            <a:t>18</a:t>
          </a:r>
          <a:endParaRPr lang="en-US" sz="19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250397" y="2172114"/>
        <a:ext cx="1778114" cy="659680"/>
      </dsp:txXfrm>
    </dsp:sp>
    <dsp:sp modelId="{B0B8E580-63B8-4947-9726-698F5069EE0B}">
      <dsp:nvSpPr>
        <dsp:cNvPr id="0" name=""/>
        <dsp:cNvSpPr/>
      </dsp:nvSpPr>
      <dsp:spPr>
        <a:xfrm>
          <a:off x="4562198" y="946993"/>
          <a:ext cx="1778114" cy="1225120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141FD-EB85-467E-BA27-F223E9C383B8}">
      <dsp:nvSpPr>
        <dsp:cNvPr id="0" name=""/>
        <dsp:cNvSpPr/>
      </dsp:nvSpPr>
      <dsp:spPr>
        <a:xfrm>
          <a:off x="4206398" y="2172114"/>
          <a:ext cx="2489715" cy="65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19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</a:t>
          </a:r>
          <a:endParaRPr lang="en-US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206398" y="2172114"/>
        <a:ext cx="2489715" cy="6596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28840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528840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Felicitaciones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18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28840" y="1463672"/>
        <a:ext cx="2122920" cy="787603"/>
      </dsp:txXfrm>
    </dsp:sp>
    <dsp:sp modelId="{88E28629-2AE4-49B1-AE29-5A33828E0A63}">
      <dsp:nvSpPr>
        <dsp:cNvPr id="0" name=""/>
        <dsp:cNvSpPr/>
      </dsp:nvSpPr>
      <dsp:spPr>
        <a:xfrm>
          <a:off x="2864143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2864143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Peticiones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54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864143" y="1463672"/>
        <a:ext cx="2122920" cy="787603"/>
      </dsp:txXfrm>
    </dsp:sp>
    <dsp:sp modelId="{DE44EB8F-D49A-4FDF-BEF7-F0FBC3280DEE}">
      <dsp:nvSpPr>
        <dsp:cNvPr id="0" name=""/>
        <dsp:cNvSpPr/>
      </dsp:nvSpPr>
      <dsp:spPr>
        <a:xfrm>
          <a:off x="5199445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5199445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Quejas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25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199445" y="1463672"/>
        <a:ext cx="2122920" cy="787603"/>
      </dsp:txXfrm>
    </dsp:sp>
    <dsp:sp modelId="{C6364732-BFF6-4BCA-AD09-079D7F379A57}">
      <dsp:nvSpPr>
        <dsp:cNvPr id="0" name=""/>
        <dsp:cNvSpPr/>
      </dsp:nvSpPr>
      <dsp:spPr>
        <a:xfrm>
          <a:off x="528840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528840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Reclamos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8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28840" y="3926260"/>
        <a:ext cx="2122920" cy="787603"/>
      </dsp:txXfrm>
    </dsp:sp>
    <dsp:sp modelId="{D2D614F8-6FBC-443E-82DF-04EF93F482C3}">
      <dsp:nvSpPr>
        <dsp:cNvPr id="0" name=""/>
        <dsp:cNvSpPr/>
      </dsp:nvSpPr>
      <dsp:spPr>
        <a:xfrm>
          <a:off x="2864143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864143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Sugerencias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2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864143" y="3926260"/>
        <a:ext cx="2122920" cy="787603"/>
      </dsp:txXfrm>
    </dsp:sp>
    <dsp:sp modelId="{56D79A47-483B-4D6B-BE95-A6EAF5FFA93B}">
      <dsp:nvSpPr>
        <dsp:cNvPr id="0" name=""/>
        <dsp:cNvSpPr/>
      </dsp:nvSpPr>
      <dsp:spPr>
        <a:xfrm>
          <a:off x="5199445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5199445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Total: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107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199445" y="3926260"/>
        <a:ext cx="2122920" cy="7876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28840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528840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Felicitaciones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18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28840" y="1463672"/>
        <a:ext cx="2122920" cy="787603"/>
      </dsp:txXfrm>
    </dsp:sp>
    <dsp:sp modelId="{88E28629-2AE4-49B1-AE29-5A33828E0A63}">
      <dsp:nvSpPr>
        <dsp:cNvPr id="0" name=""/>
        <dsp:cNvSpPr/>
      </dsp:nvSpPr>
      <dsp:spPr>
        <a:xfrm>
          <a:off x="2864143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2864143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Peticiones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49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864143" y="1463672"/>
        <a:ext cx="2122920" cy="787603"/>
      </dsp:txXfrm>
    </dsp:sp>
    <dsp:sp modelId="{DE44EB8F-D49A-4FDF-BEF7-F0FBC3280DEE}">
      <dsp:nvSpPr>
        <dsp:cNvPr id="0" name=""/>
        <dsp:cNvSpPr/>
      </dsp:nvSpPr>
      <dsp:spPr>
        <a:xfrm>
          <a:off x="5199445" y="980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5199445" y="1463672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Quejas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23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199445" y="1463672"/>
        <a:ext cx="2122920" cy="787603"/>
      </dsp:txXfrm>
    </dsp:sp>
    <dsp:sp modelId="{C6364732-BFF6-4BCA-AD09-079D7F379A57}">
      <dsp:nvSpPr>
        <dsp:cNvPr id="0" name=""/>
        <dsp:cNvSpPr/>
      </dsp:nvSpPr>
      <dsp:spPr>
        <a:xfrm>
          <a:off x="528840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528840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Reclamos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7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28840" y="3926260"/>
        <a:ext cx="2122920" cy="787603"/>
      </dsp:txXfrm>
    </dsp:sp>
    <dsp:sp modelId="{D2D614F8-6FBC-443E-82DF-04EF93F482C3}">
      <dsp:nvSpPr>
        <dsp:cNvPr id="0" name=""/>
        <dsp:cNvSpPr/>
      </dsp:nvSpPr>
      <dsp:spPr>
        <a:xfrm>
          <a:off x="2864143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864143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Sugerencias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1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864143" y="3926260"/>
        <a:ext cx="2122920" cy="787603"/>
      </dsp:txXfrm>
    </dsp:sp>
    <dsp:sp modelId="{56D79A47-483B-4D6B-BE95-A6EAF5FFA93B}">
      <dsp:nvSpPr>
        <dsp:cNvPr id="0" name=""/>
        <dsp:cNvSpPr/>
      </dsp:nvSpPr>
      <dsp:spPr>
        <a:xfrm>
          <a:off x="5199445" y="2463568"/>
          <a:ext cx="2122920" cy="1462692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5199445" y="3926260"/>
          <a:ext cx="2122920" cy="787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Total: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107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5199445" y="3926260"/>
        <a:ext cx="2122920" cy="7876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531893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531893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Asignada: 2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31893" y="1130049"/>
        <a:ext cx="1633684" cy="606096"/>
      </dsp:txXfrm>
    </dsp:sp>
    <dsp:sp modelId="{88E28629-2AE4-49B1-AE29-5A33828E0A63}">
      <dsp:nvSpPr>
        <dsp:cNvPr id="0" name=""/>
        <dsp:cNvSpPr/>
      </dsp:nvSpPr>
      <dsp:spPr>
        <a:xfrm>
          <a:off x="2329014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2329014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Reabierta: 0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29014" y="1130049"/>
        <a:ext cx="1633684" cy="606096"/>
      </dsp:txXfrm>
    </dsp:sp>
    <dsp:sp modelId="{F024B155-4A87-4A6F-9E9B-9629B83FEC3A}">
      <dsp:nvSpPr>
        <dsp:cNvPr id="0" name=""/>
        <dsp:cNvSpPr/>
      </dsp:nvSpPr>
      <dsp:spPr>
        <a:xfrm>
          <a:off x="4126136" y="4440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AACD4-D8C3-4F11-9B2A-F9F401DCC815}">
      <dsp:nvSpPr>
        <dsp:cNvPr id="0" name=""/>
        <dsp:cNvSpPr/>
      </dsp:nvSpPr>
      <dsp:spPr>
        <a:xfrm>
          <a:off x="4126136" y="1130049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Trámite: 0</a:t>
          </a:r>
          <a:endParaRPr lang="es-ES" sz="17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126136" y="1130049"/>
        <a:ext cx="1633684" cy="606096"/>
      </dsp:txXfrm>
    </dsp:sp>
    <dsp:sp modelId="{DE44EB8F-D49A-4FDF-BEF7-F0FBC3280DEE}">
      <dsp:nvSpPr>
        <dsp:cNvPr id="0" name=""/>
        <dsp:cNvSpPr/>
      </dsp:nvSpPr>
      <dsp:spPr>
        <a:xfrm>
          <a:off x="250670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250670" y="3025123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Generada: 0</a:t>
          </a:r>
          <a:endParaRPr lang="en-US" sz="1700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0670" y="3025123"/>
        <a:ext cx="1633684" cy="606096"/>
      </dsp:txXfrm>
    </dsp:sp>
    <dsp:sp modelId="{C6364732-BFF6-4BCA-AD09-079D7F379A57}">
      <dsp:nvSpPr>
        <dsp:cNvPr id="0" name=""/>
        <dsp:cNvSpPr/>
      </dsp:nvSpPr>
      <dsp:spPr>
        <a:xfrm>
          <a:off x="2047792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2047792" y="3025123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Cerradas:96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047792" y="3025123"/>
        <a:ext cx="1633684" cy="606096"/>
      </dsp:txXfrm>
    </dsp:sp>
    <dsp:sp modelId="{D2D614F8-6FBC-443E-82DF-04EF93F482C3}">
      <dsp:nvSpPr>
        <dsp:cNvPr id="0" name=""/>
        <dsp:cNvSpPr/>
      </dsp:nvSpPr>
      <dsp:spPr>
        <a:xfrm>
          <a:off x="4126136" y="1899514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3907108" y="3038948"/>
          <a:ext cx="2196129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 aplica: 9</a:t>
          </a:r>
          <a:endParaRPr lang="en-US" sz="1700" kern="1200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07108" y="3038948"/>
        <a:ext cx="2196129" cy="606096"/>
      </dsp:txXfrm>
    </dsp:sp>
    <dsp:sp modelId="{56D79A47-483B-4D6B-BE95-A6EAF5FFA93B}">
      <dsp:nvSpPr>
        <dsp:cNvPr id="0" name=""/>
        <dsp:cNvSpPr/>
      </dsp:nvSpPr>
      <dsp:spPr>
        <a:xfrm>
          <a:off x="2329014" y="3794588"/>
          <a:ext cx="1633684" cy="1125608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2329014" y="4920197"/>
          <a:ext cx="1633684" cy="60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parcial: 107</a:t>
          </a:r>
          <a:endParaRPr lang="en-US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29014" y="4920197"/>
        <a:ext cx="1633684" cy="606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0D87DB2D-1ADF-AD40-A7EB-E569FBD590C4}" type="datetimeFigureOut">
              <a:rPr lang="es-CO" smtClean="0"/>
              <a:pPr/>
              <a:t>23/07/2024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630BDA26-279D-AB41-B7C9-C167F1A24F25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910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BDA26-279D-AB41-B7C9-C167F1A24F25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928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2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7373" y="1007953"/>
            <a:ext cx="9120403" cy="688284"/>
          </a:xfrm>
          <a:prstGeom prst="rect">
            <a:avLst/>
          </a:prstGeom>
        </p:spPr>
        <p:txBody>
          <a:bodyPr anchor="ctr"/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14304" y="1831510"/>
            <a:ext cx="9167614" cy="33615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582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931" y="1338035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5931" y="3293978"/>
            <a:ext cx="10236869" cy="2443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060ED4-3DBD-5FA8-DEC9-41FCFE01C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1" y="2323821"/>
            <a:ext cx="10278980" cy="8920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67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8B6B99F-CC39-DD4D-AE30-BABC42298ACB}"/>
              </a:ext>
            </a:extLst>
          </p:cNvPr>
          <p:cNvSpPr txBox="1"/>
          <p:nvPr userDrawn="1"/>
        </p:nvSpPr>
        <p:spPr>
          <a:xfrm>
            <a:off x="3335328" y="2967335"/>
            <a:ext cx="5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67454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75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1" r:id="rId2"/>
    <p:sldLayoutId id="2147483662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08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ECA32B1-995F-91E9-0A38-B4D8CC65B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418" y="2199824"/>
            <a:ext cx="9120403" cy="688284"/>
          </a:xfrm>
        </p:spPr>
        <p:txBody>
          <a:bodyPr/>
          <a:lstStyle/>
          <a:p>
            <a:r>
              <a:rPr lang="es-CO" sz="3600" dirty="0"/>
              <a:t>Informe PQRSF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557390-3127-2144-A142-C442BACABDAF}"/>
              </a:ext>
            </a:extLst>
          </p:cNvPr>
          <p:cNvSpPr txBox="1"/>
          <p:nvPr/>
        </p:nvSpPr>
        <p:spPr>
          <a:xfrm>
            <a:off x="1343516" y="3274364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kumimoji="0" lang="es-CO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  <a:endParaRPr kumimoji="0" lang="es-CO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646A1D8-F2DE-2C43-ABCD-C5112E4C7AFC}"/>
              </a:ext>
            </a:extLst>
          </p:cNvPr>
          <p:cNvSpPr txBox="1"/>
          <p:nvPr/>
        </p:nvSpPr>
        <p:spPr>
          <a:xfrm>
            <a:off x="1343516" y="4004924"/>
            <a:ext cx="998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745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C59A5B0-BFA9-8200-5A1C-1A885E7B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0" y="1243584"/>
            <a:ext cx="10278980" cy="850065"/>
          </a:xfrm>
        </p:spPr>
        <p:txBody>
          <a:bodyPr/>
          <a:lstStyle/>
          <a:p>
            <a:pPr algn="l"/>
            <a:r>
              <a:rPr lang="es-CO" sz="4400" dirty="0" smtClean="0"/>
              <a:t>Segundo </a:t>
            </a:r>
            <a:r>
              <a:rPr lang="es-CO" sz="4400" dirty="0"/>
              <a:t>trimestre </a:t>
            </a:r>
            <a:r>
              <a:rPr lang="es-CO" sz="4400" dirty="0" smtClean="0"/>
              <a:t>2024</a:t>
            </a:r>
            <a:endParaRPr lang="es-CO" sz="4400" dirty="0"/>
          </a:p>
        </p:txBody>
      </p:sp>
      <p:sp>
        <p:nvSpPr>
          <p:cNvPr id="2" name="Rectángulo 1"/>
          <p:cNvSpPr/>
          <p:nvPr/>
        </p:nvSpPr>
        <p:spPr>
          <a:xfrm>
            <a:off x="735930" y="2093649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segundo trimestre 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recibieron en el Buzón virtual 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107 PQRSF</a:t>
            </a:r>
            <a:r>
              <a:rPr lang="es-MX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las cuales fueron reportadas de la siguiente manera</a:t>
            </a:r>
            <a:r>
              <a:rPr lang="es-MX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26C1E132-FF40-4D23-82C7-CB0C05444C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931902"/>
              </p:ext>
            </p:extLst>
          </p:nvPr>
        </p:nvGraphicFramePr>
        <p:xfrm>
          <a:off x="2526975" y="2416814"/>
          <a:ext cx="6696891" cy="3778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2CD3A420-98EB-4023-8AED-742E73004689}"/>
              </a:ext>
            </a:extLst>
          </p:cNvPr>
          <p:cNvSpPr txBox="1"/>
          <p:nvPr/>
        </p:nvSpPr>
        <p:spPr>
          <a:xfrm>
            <a:off x="9223866" y="4662876"/>
            <a:ext cx="82907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MX" sz="1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107</a:t>
            </a:r>
          </a:p>
        </p:txBody>
      </p:sp>
      <p:sp>
        <p:nvSpPr>
          <p:cNvPr id="6" name="Rectángulo 5"/>
          <p:cNvSpPr/>
          <p:nvPr/>
        </p:nvSpPr>
        <p:spPr>
          <a:xfrm>
            <a:off x="831180" y="5370762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relevante destacar que de estas incidencias,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fuera del alcance del SGC-VAF debido a la falta de información o a solicitudes duplicadas, las cuales son depuradas del análisis.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002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C59A5B0-BFA9-8200-5A1C-1A885E7B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0" y="1243584"/>
            <a:ext cx="10278980" cy="850065"/>
          </a:xfrm>
        </p:spPr>
        <p:txBody>
          <a:bodyPr/>
          <a:lstStyle/>
          <a:p>
            <a:pPr algn="l"/>
            <a:r>
              <a:rPr lang="es-CO" sz="4400" dirty="0" smtClean="0"/>
              <a:t>Segundo </a:t>
            </a:r>
            <a:r>
              <a:rPr lang="es-CO" sz="4400" dirty="0"/>
              <a:t>trimestre </a:t>
            </a:r>
            <a:r>
              <a:rPr lang="es-CO" sz="4400" dirty="0" smtClean="0"/>
              <a:t>2024</a:t>
            </a:r>
            <a:endParaRPr lang="es-CO" sz="4400" dirty="0"/>
          </a:p>
        </p:txBody>
      </p:sp>
      <p:sp>
        <p:nvSpPr>
          <p:cNvPr id="2" name="Rectángulo 1"/>
          <p:cNvSpPr/>
          <p:nvPr/>
        </p:nvSpPr>
        <p:spPr>
          <a:xfrm>
            <a:off x="735930" y="2093649"/>
            <a:ext cx="1039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Depurando las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recibidas y gestionadas en el Buzón virtual, se procesaron un total de 127 PQRSF, distribuidas de la siguiente manera: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26C1E132-FF40-4D23-82C7-CB0C05444C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642167"/>
              </p:ext>
            </p:extLst>
          </p:nvPr>
        </p:nvGraphicFramePr>
        <p:xfrm>
          <a:off x="2526975" y="2416814"/>
          <a:ext cx="6696891" cy="3778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2CD3A420-98EB-4023-8AED-742E73004689}"/>
              </a:ext>
            </a:extLst>
          </p:cNvPr>
          <p:cNvSpPr txBox="1"/>
          <p:nvPr/>
        </p:nvSpPr>
        <p:spPr>
          <a:xfrm>
            <a:off x="9223866" y="4662876"/>
            <a:ext cx="67358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MX" sz="1900" b="1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98</a:t>
            </a:r>
            <a:endParaRPr lang="es-MX" sz="1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35930" y="5826270"/>
            <a:ext cx="10399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reportadas desde el 8 abril del 2024 hasta el 30 de junio del 2024. 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79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800" y="2305051"/>
            <a:ext cx="7753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MX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 PQRSF recibidas por proceso y/o subproceso </a:t>
            </a:r>
            <a:r>
              <a:rPr lang="es-MX" sz="4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lang="es-MX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</a:p>
        </p:txBody>
      </p:sp>
    </p:spTree>
    <p:extLst>
      <p:ext uri="{BB962C8B-B14F-4D97-AF65-F5344CB8AC3E}">
        <p14:creationId xmlns:p14="http://schemas.microsoft.com/office/powerpoint/2010/main" val="2046456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820" y="817374"/>
            <a:ext cx="10278980" cy="850065"/>
          </a:xfrm>
        </p:spPr>
        <p:txBody>
          <a:bodyPr/>
          <a:lstStyle/>
          <a:p>
            <a:pPr algn="l"/>
            <a:r>
              <a:rPr lang="es-CO" sz="4000" dirty="0" smtClean="0"/>
              <a:t>Segundo trimestre 2024</a:t>
            </a:r>
            <a:endParaRPr lang="es-CO" sz="40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693820" y="1410828"/>
            <a:ext cx="10278980" cy="513221"/>
          </a:xfrm>
        </p:spPr>
        <p:txBody>
          <a:bodyPr/>
          <a:lstStyle/>
          <a:p>
            <a:pPr algn="l"/>
            <a:r>
              <a:rPr lang="es-MX" sz="2400" b="0" dirty="0">
                <a:solidFill>
                  <a:prstClr val="white">
                    <a:lumMod val="50000"/>
                  </a:prstClr>
                </a:solidFill>
              </a:rPr>
              <a:t>Resumen PQRSF recibidas por proceso y/o subproceso 2</a:t>
            </a:r>
            <a:r>
              <a:rPr lang="es-MX" sz="2400" b="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s-MX" sz="2400" b="0" dirty="0">
                <a:solidFill>
                  <a:prstClr val="white">
                    <a:lumMod val="50000"/>
                  </a:prstClr>
                </a:solidFill>
              </a:rPr>
              <a:t>trimestre</a:t>
            </a:r>
            <a:r>
              <a:rPr lang="es-MX" sz="2400" b="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  <a:endParaRPr lang="es-CO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64388" y="1924049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342900" y="5598289"/>
            <a:ext cx="11259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Atención al Estudiante de los campus de Bucaramanga, Cúcuta y Valledupar, verifica que el proceso y/o subproceso responsable (que no hace parte del alcance del SGC-VAF), haya dado tratamiento a la incidencia. Una vez reciba las evidencias, el líder de Atención al Estudiante dará respuesta a la parte interesada correspondiente, por el aplicativo de administración del Sistema de Gestión de Calidad.  </a:t>
            </a:r>
          </a:p>
          <a:p>
            <a:pPr lvl="0">
              <a:defRPr/>
            </a:pPr>
            <a:r>
              <a:rPr lang="es-MX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subproceso de ATE son cargadas las incidencias de otros procesos y/o subprocesos UDES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5900591" y="2020792"/>
            <a:ext cx="0" cy="3327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6241038" y="4154037"/>
            <a:ext cx="24535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Fuera del alcance del </a:t>
            </a:r>
            <a:r>
              <a:rPr lang="es-ES" sz="1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SGC-VAF</a:t>
            </a:r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=9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055677"/>
              </p:ext>
            </p:extLst>
          </p:nvPr>
        </p:nvGraphicFramePr>
        <p:xfrm>
          <a:off x="862688" y="2303717"/>
          <a:ext cx="3429000" cy="198882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765300">
                  <a:extLst>
                    <a:ext uri="{9D8B030D-6E8A-4147-A177-3AD203B41FA5}">
                      <a16:colId xmlns:a16="http://schemas.microsoft.com/office/drawing/2014/main" val="3389345753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179981981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84368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78566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14730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34321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SGC VAF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68285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586516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087394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Tesorería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467524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0431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8846348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75975"/>
              </p:ext>
            </p:extLst>
          </p:nvPr>
        </p:nvGraphicFramePr>
        <p:xfrm>
          <a:off x="6241038" y="2221517"/>
          <a:ext cx="3302000" cy="1463040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968500">
                  <a:extLst>
                    <a:ext uri="{9D8B030D-6E8A-4147-A177-3AD203B41FA5}">
                      <a16:colId xmlns:a16="http://schemas.microsoft.com/office/drawing/2014/main" val="2467168068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35326847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CVUDES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15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97521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Secretaría General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928570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Centro de Conciliación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94610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Enseñanza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241087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Bienestar Institucional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531394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Consultorio Jurídico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348514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439485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086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70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329938" y="830195"/>
            <a:ext cx="9708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44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</a:t>
            </a:r>
            <a:r>
              <a:rPr kumimoji="0" lang="es-CO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CO" sz="44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</a:t>
            </a:r>
            <a:r>
              <a:rPr kumimoji="0" lang="es-CO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44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96A3B6-F9CA-C441-B1F6-55E1DEF9C202}"/>
              </a:ext>
            </a:extLst>
          </p:cNvPr>
          <p:cNvSpPr txBox="1"/>
          <p:nvPr/>
        </p:nvSpPr>
        <p:spPr>
          <a:xfrm>
            <a:off x="437429" y="1700614"/>
            <a:ext cx="565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 PQRSF recibidas Procesos y/o Subprocesos SGC- VAF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6209211" y="1700614"/>
            <a:ext cx="0" cy="4832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329938" y="1997505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D231BF2-0BFE-46D1-8843-79D1ED077065}"/>
              </a:ext>
            </a:extLst>
          </p:cNvPr>
          <p:cNvSpPr txBox="1"/>
          <p:nvPr/>
        </p:nvSpPr>
        <p:spPr>
          <a:xfrm>
            <a:off x="6265816" y="1511469"/>
            <a:ext cx="565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#2 PQRSF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recibidas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14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procesos y/o subprocesos UDES o fuera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alcance. 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304A9AF-4121-4815-9D0D-92139F3C22FD}"/>
              </a:ext>
            </a:extLst>
          </p:cNvPr>
          <p:cNvSpPr txBox="1"/>
          <p:nvPr/>
        </p:nvSpPr>
        <p:spPr>
          <a:xfrm>
            <a:off x="437429" y="6079160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Al subproceso de ATE son cargadas las incidencias de otros procesos y/o subprocesos UDES</a:t>
            </a: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1552219"/>
              </p:ext>
            </p:extLst>
          </p:nvPr>
        </p:nvGraphicFramePr>
        <p:xfrm>
          <a:off x="329938" y="2218903"/>
          <a:ext cx="5556580" cy="3629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110051"/>
              </p:ext>
            </p:extLst>
          </p:nvPr>
        </p:nvGraphicFramePr>
        <p:xfrm>
          <a:off x="6265816" y="2239202"/>
          <a:ext cx="5202284" cy="402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1571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800" y="2305051"/>
            <a:ext cx="7753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presentadas PQRSF </a:t>
            </a:r>
            <a:r>
              <a:rPr lang="es-CO" sz="4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trimestre</a:t>
            </a:r>
            <a:endParaRPr lang="es-CO" sz="4000" b="1" dirty="0">
              <a:solidFill>
                <a:srgbClr val="0551A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46866" y="36284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687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38149" y="1162735"/>
            <a:ext cx="114097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incidencias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554409"/>
              </p:ext>
            </p:extLst>
          </p:nvPr>
        </p:nvGraphicFramePr>
        <p:xfrm>
          <a:off x="0" y="1685955"/>
          <a:ext cx="7851207" cy="471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851207" y="2705100"/>
            <a:ext cx="3178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latin typeface="Tahoma" panose="020B0604030504040204" pitchFamily="34" charset="0"/>
              </a:rPr>
              <a:t>De las incidencias presentadas, se registraron </a:t>
            </a:r>
            <a:r>
              <a:rPr lang="es-ES" dirty="0" smtClean="0">
                <a:latin typeface="Tahoma" panose="020B0604030504040204" pitchFamily="34" charset="0"/>
              </a:rPr>
              <a:t>5 </a:t>
            </a:r>
            <a:r>
              <a:rPr lang="es-ES" dirty="0">
                <a:latin typeface="Tahoma" panose="020B0604030504040204" pitchFamily="34" charset="0"/>
              </a:rPr>
              <a:t>peticiones, </a:t>
            </a:r>
            <a:r>
              <a:rPr lang="es-ES" dirty="0" smtClean="0">
                <a:latin typeface="Tahoma" panose="020B0604030504040204" pitchFamily="34" charset="0"/>
              </a:rPr>
              <a:t>2 quejas, 1 reclamo y 1 sugerencia </a:t>
            </a:r>
            <a:r>
              <a:rPr lang="es-ES" dirty="0">
                <a:latin typeface="Tahoma" panose="020B0604030504040204" pitchFamily="34" charset="0"/>
              </a:rPr>
              <a:t>que, debido a la falta de información, se clasificaron como "No aplica".</a:t>
            </a:r>
            <a:endParaRPr lang="es-CO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377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38150" y="1162735"/>
            <a:ext cx="114871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incidencias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trimestre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851207" y="3027714"/>
            <a:ext cx="3178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Se atendieron y gestionaron adecuadamente un total de 98 incidencias finales. Sin embargo, 9 de ellas quedaron fuera del alcance del SGC-AF debido a la falta de información y/o duplicidad.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560776"/>
              </p:ext>
            </p:extLst>
          </p:nvPr>
        </p:nvGraphicFramePr>
        <p:xfrm>
          <a:off x="0" y="1685955"/>
          <a:ext cx="7851207" cy="471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9482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393438" y="96350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#3 Tipo de incidencias recibidas PQRSF.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294965"/>
              </p:ext>
            </p:extLst>
          </p:nvPr>
        </p:nvGraphicFramePr>
        <p:xfrm>
          <a:off x="704850" y="1733550"/>
          <a:ext cx="10668000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5949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1550195"/>
            <a:ext cx="77533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con mayor recurrencia en los campus de la Universidad de Santander UDES.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879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F9EA18F-B844-45FA-AFA9-7CCE36D860F1}"/>
              </a:ext>
            </a:extLst>
          </p:cNvPr>
          <p:cNvSpPr txBox="1"/>
          <p:nvPr/>
        </p:nvSpPr>
        <p:spPr>
          <a:xfrm>
            <a:off x="494406" y="918605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#4 Incidencias 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E13A86-6122-42D7-B9D1-3F9533882B02}"/>
              </a:ext>
            </a:extLst>
          </p:cNvPr>
          <p:cNvSpPr txBox="1"/>
          <p:nvPr/>
        </p:nvSpPr>
        <p:spPr>
          <a:xfrm>
            <a:off x="7009663" y="1640219"/>
            <a:ext cx="43677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mayoría de las incidencias del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 se reportaron en el campus Bucaramanga, representando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71,43%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98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totales.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peticiones fueron el tipo de incidencia más frecuente entre los usuarios durante este período, con un total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tres campus de la Universidad de Santander, lo que equivale al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segundo lugar, las quejas a nivel nacional representaron un total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equivalentes al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23,47%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20704"/>
              </p:ext>
            </p:extLst>
          </p:nvPr>
        </p:nvGraphicFramePr>
        <p:xfrm>
          <a:off x="290855" y="1772909"/>
          <a:ext cx="6579844" cy="144018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304705">
                  <a:extLst>
                    <a:ext uri="{9D8B030D-6E8A-4147-A177-3AD203B41FA5}">
                      <a16:colId xmlns:a16="http://schemas.microsoft.com/office/drawing/2014/main" val="81509383"/>
                    </a:ext>
                  </a:extLst>
                </a:gridCol>
                <a:gridCol w="1229614">
                  <a:extLst>
                    <a:ext uri="{9D8B030D-6E8A-4147-A177-3AD203B41FA5}">
                      <a16:colId xmlns:a16="http://schemas.microsoft.com/office/drawing/2014/main" val="1827492363"/>
                    </a:ext>
                  </a:extLst>
                </a:gridCol>
                <a:gridCol w="1605069">
                  <a:extLst>
                    <a:ext uri="{9D8B030D-6E8A-4147-A177-3AD203B41FA5}">
                      <a16:colId xmlns:a16="http://schemas.microsoft.com/office/drawing/2014/main" val="979023441"/>
                    </a:ext>
                  </a:extLst>
                </a:gridCol>
                <a:gridCol w="1454887">
                  <a:extLst>
                    <a:ext uri="{9D8B030D-6E8A-4147-A177-3AD203B41FA5}">
                      <a16:colId xmlns:a16="http://schemas.microsoft.com/office/drawing/2014/main" val="4286851854"/>
                    </a:ext>
                  </a:extLst>
                </a:gridCol>
                <a:gridCol w="985569">
                  <a:extLst>
                    <a:ext uri="{9D8B030D-6E8A-4147-A177-3AD203B41FA5}">
                      <a16:colId xmlns:a16="http://schemas.microsoft.com/office/drawing/2014/main" val="55417248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BUC # de Incidencias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CUC # de Incidencias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VAL # de Incidencias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48511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Peticiones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39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49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257767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Reclamos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751019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Quejas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0238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Felicitaciones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764753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Sugerencias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573776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6876237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9985716"/>
              </p:ext>
            </p:extLst>
          </p:nvPr>
        </p:nvGraphicFramePr>
        <p:xfrm>
          <a:off x="290855" y="3544173"/>
          <a:ext cx="657984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5680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2A4CE5-D1DD-471B-99EE-9A6944CE8A14}"/>
              </a:ext>
            </a:extLst>
          </p:cNvPr>
          <p:cNvSpPr txBox="1"/>
          <p:nvPr/>
        </p:nvSpPr>
        <p:spPr>
          <a:xfrm>
            <a:off x="289560" y="798586"/>
            <a:ext cx="9977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#5 % participación de Incidencias 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5018C3-5778-40FF-B499-40C23755B8A5}"/>
              </a:ext>
            </a:extLst>
          </p:cNvPr>
          <p:cNvSpPr txBox="1"/>
          <p:nvPr/>
        </p:nvSpPr>
        <p:spPr>
          <a:xfrm>
            <a:off x="6267504" y="2923835"/>
            <a:ext cx="527679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términos de participación porcentual, se puede identificar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BUC, las peticiones representan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39,80%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CUC, las peticiones constituyen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6,12%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el campus VAL, las peticiones representan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4,08%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incidencias.</a:t>
            </a:r>
          </a:p>
          <a:p>
            <a:pPr lvl="0" algn="just">
              <a:defRPr/>
            </a:pP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otro lado, las quejas constituyen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23,47%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incidencias, ubicándose en el segundo lugar y superando a los reclamos y sugerencias. 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trimestre, las quejas se han observado principalmente en el campus de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Cúcuta, representando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11,22%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incidencias.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280748"/>
              </p:ext>
            </p:extLst>
          </p:nvPr>
        </p:nvGraphicFramePr>
        <p:xfrm>
          <a:off x="6139542" y="1275639"/>
          <a:ext cx="5252991" cy="1609518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041606">
                  <a:extLst>
                    <a:ext uri="{9D8B030D-6E8A-4147-A177-3AD203B41FA5}">
                      <a16:colId xmlns:a16="http://schemas.microsoft.com/office/drawing/2014/main" val="553896092"/>
                    </a:ext>
                  </a:extLst>
                </a:gridCol>
                <a:gridCol w="981657">
                  <a:extLst>
                    <a:ext uri="{9D8B030D-6E8A-4147-A177-3AD203B41FA5}">
                      <a16:colId xmlns:a16="http://schemas.microsoft.com/office/drawing/2014/main" val="245390083"/>
                    </a:ext>
                  </a:extLst>
                </a:gridCol>
                <a:gridCol w="1281400">
                  <a:extLst>
                    <a:ext uri="{9D8B030D-6E8A-4147-A177-3AD203B41FA5}">
                      <a16:colId xmlns:a16="http://schemas.microsoft.com/office/drawing/2014/main" val="2580150817"/>
                    </a:ext>
                  </a:extLst>
                </a:gridCol>
                <a:gridCol w="1161503">
                  <a:extLst>
                    <a:ext uri="{9D8B030D-6E8A-4147-A177-3AD203B41FA5}">
                      <a16:colId xmlns:a16="http://schemas.microsoft.com/office/drawing/2014/main" val="3185469719"/>
                    </a:ext>
                  </a:extLst>
                </a:gridCol>
                <a:gridCol w="786825">
                  <a:extLst>
                    <a:ext uri="{9D8B030D-6E8A-4147-A177-3AD203B41FA5}">
                      <a16:colId xmlns:a16="http://schemas.microsoft.com/office/drawing/2014/main" val="1894306575"/>
                    </a:ext>
                  </a:extLst>
                </a:gridCol>
              </a:tblGrid>
              <a:tr h="298914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 # de Incidencias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 # de Incidencias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 # de Incidencias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47942110"/>
                  </a:ext>
                </a:extLst>
              </a:tr>
              <a:tr h="21110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39,80%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6,12%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4,08%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50,00%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19232971"/>
                  </a:ext>
                </a:extLst>
              </a:tr>
              <a:tr h="21110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Reclamos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5,10%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7,14%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33394974"/>
                  </a:ext>
                </a:extLst>
              </a:tr>
              <a:tr h="21110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7,14%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11,22%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5,10%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23,47%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5688515"/>
                  </a:ext>
                </a:extLst>
              </a:tr>
              <a:tr h="21110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9973169"/>
                  </a:ext>
                </a:extLst>
              </a:tr>
              <a:tr h="21110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69594243"/>
                  </a:ext>
                </a:extLst>
              </a:tr>
              <a:tr h="211103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71,43%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10,20%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11610727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759021"/>
              </p:ext>
            </p:extLst>
          </p:nvPr>
        </p:nvGraphicFramePr>
        <p:xfrm>
          <a:off x="-1" y="1959428"/>
          <a:ext cx="6052458" cy="4288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6754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2245520"/>
            <a:ext cx="7753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 de la población ante la radicación de incidencias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97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3EF8DE5-075D-4058-864E-7D877161FFFF}"/>
              </a:ext>
            </a:extLst>
          </p:cNvPr>
          <p:cNvSpPr txBox="1"/>
          <p:nvPr/>
        </p:nvSpPr>
        <p:spPr>
          <a:xfrm>
            <a:off x="295388" y="1034317"/>
            <a:ext cx="9984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de las incidencias de acuerdo con el rol que cumple la persona en la institución.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EEBEC6-04FD-4114-B41D-8DE794F6DB32}"/>
              </a:ext>
            </a:extLst>
          </p:cNvPr>
          <p:cNvSpPr txBox="1"/>
          <p:nvPr/>
        </p:nvSpPr>
        <p:spPr>
          <a:xfrm>
            <a:off x="295388" y="5107625"/>
            <a:ext cx="109740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mayoría de las incidencias registradas 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trimestre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año 2024 provienen de los estudiantes, representando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44,90%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total de incidencias presentadas. Es importante tener en cuenta que este resultado es relativo, ya que la mayor parte de la población institucional corresponde a los estudiantes.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8AE440-3F4D-47E9-9F2B-0D53CF3B3353}"/>
              </a:ext>
            </a:extLst>
          </p:cNvPr>
          <p:cNvSpPr txBox="1"/>
          <p:nvPr/>
        </p:nvSpPr>
        <p:spPr>
          <a:xfrm>
            <a:off x="7256525" y="1740673"/>
            <a:ext cx="3891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#6 Tipo de solicitante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306655"/>
              </p:ext>
            </p:extLst>
          </p:nvPr>
        </p:nvGraphicFramePr>
        <p:xfrm>
          <a:off x="6324601" y="2231239"/>
          <a:ext cx="4659086" cy="2754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548179"/>
              </p:ext>
            </p:extLst>
          </p:nvPr>
        </p:nvGraphicFramePr>
        <p:xfrm>
          <a:off x="398236" y="2231239"/>
          <a:ext cx="5473700" cy="2612904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808886911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322035823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483521732"/>
                    </a:ext>
                  </a:extLst>
                </a:gridCol>
              </a:tblGrid>
              <a:tr h="435484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# de incidencias presentadas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6852387"/>
                  </a:ext>
                </a:extLst>
              </a:tr>
              <a:tr h="43548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01-Estudiante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44,90%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1407869"/>
                  </a:ext>
                </a:extLst>
              </a:tr>
              <a:tr h="43548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02-Funcionario UDES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7,14%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84554420"/>
                  </a:ext>
                </a:extLst>
              </a:tr>
              <a:tr h="43548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03-Egresado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19,39%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21266619"/>
                  </a:ext>
                </a:extLst>
              </a:tr>
              <a:tr h="43548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04-Externo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24,49%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9832329"/>
                  </a:ext>
                </a:extLst>
              </a:tr>
              <a:tr h="43548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06-Otros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4,08%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9565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468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90798" y="2245520"/>
            <a:ext cx="7753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0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con mayor recurrencia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46865" y="4314290"/>
            <a:ext cx="3041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564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389339" y="769204"/>
            <a:ext cx="11676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0D3C35-BFED-4475-9AAA-BBE5BF2CF5C6}"/>
              </a:ext>
            </a:extLst>
          </p:cNvPr>
          <p:cNvSpPr txBox="1"/>
          <p:nvPr/>
        </p:nvSpPr>
        <p:spPr>
          <a:xfrm>
            <a:off x="390638" y="1339117"/>
            <a:ext cx="998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Naturaleza de la incidencia presentada.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DF2391-296A-4422-9B36-F7B563B68464}"/>
              </a:ext>
            </a:extLst>
          </p:cNvPr>
          <p:cNvSpPr txBox="1"/>
          <p:nvPr/>
        </p:nvSpPr>
        <p:spPr>
          <a:xfrm>
            <a:off x="389339" y="4852005"/>
            <a:ext cx="60466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68,36%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todas las incidencias documentadas están relacionadas con los productos y/o servicios ofrecidos en ámbitos académicos y administrativos.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31,64%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restante aborda aspectos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infraestructura, temas institucionales, jurídicos y legales, centro de conciliación, entre otros. </a:t>
            </a:r>
            <a:endParaRPr kumimoji="0" lang="es-MX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5D30BE-E254-4DE3-A086-CBAF0A2B9878}"/>
              </a:ext>
            </a:extLst>
          </p:cNvPr>
          <p:cNvSpPr txBox="1"/>
          <p:nvPr/>
        </p:nvSpPr>
        <p:spPr>
          <a:xfrm>
            <a:off x="7361697" y="1829115"/>
            <a:ext cx="3996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#7 Producto y/o servicio.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850937"/>
              </p:ext>
            </p:extLst>
          </p:nvPr>
        </p:nvGraphicFramePr>
        <p:xfrm>
          <a:off x="6604454" y="2275916"/>
          <a:ext cx="5141232" cy="2916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476395"/>
              </p:ext>
            </p:extLst>
          </p:nvPr>
        </p:nvGraphicFramePr>
        <p:xfrm>
          <a:off x="517978" y="2176425"/>
          <a:ext cx="5473700" cy="2362921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42624023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1622237178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548318039"/>
                    </a:ext>
                  </a:extLst>
                </a:gridCol>
              </a:tblGrid>
              <a:tr h="516888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# de incidencias presentadas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26151007"/>
                  </a:ext>
                </a:extLst>
              </a:tr>
              <a:tr h="2637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01-Académicos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36,73%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71492791"/>
                  </a:ext>
                </a:extLst>
              </a:tr>
              <a:tr h="2637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02-Administrativos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31,63%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33248050"/>
                  </a:ext>
                </a:extLst>
              </a:tr>
              <a:tr h="2637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04-Infraestructura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93827438"/>
                  </a:ext>
                </a:extLst>
              </a:tr>
              <a:tr h="2637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05-Institucionales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3444131"/>
                  </a:ext>
                </a:extLst>
              </a:tr>
              <a:tr h="2637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06-Jurídico y Legal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17567069"/>
                  </a:ext>
                </a:extLst>
              </a:tr>
              <a:tr h="2637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08-Otro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9,18%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6566896"/>
                  </a:ext>
                </a:extLst>
              </a:tr>
              <a:tr h="2637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09-Centro de Conciliación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17663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378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DA37DD9-5898-4093-9515-DB72E1582DD6}"/>
              </a:ext>
            </a:extLst>
          </p:cNvPr>
          <p:cNvSpPr txBox="1"/>
          <p:nvPr/>
        </p:nvSpPr>
        <p:spPr>
          <a:xfrm>
            <a:off x="1136526" y="4304663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097EE8-3C19-4E6A-B568-8F265CA75A4B}"/>
              </a:ext>
            </a:extLst>
          </p:cNvPr>
          <p:cNvSpPr txBox="1"/>
          <p:nvPr/>
        </p:nvSpPr>
        <p:spPr>
          <a:xfrm>
            <a:off x="2659488" y="1931519"/>
            <a:ext cx="6938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con mayor recurrencia de incidencias.</a:t>
            </a:r>
          </a:p>
        </p:txBody>
      </p:sp>
    </p:spTree>
    <p:extLst>
      <p:ext uri="{BB962C8B-B14F-4D97-AF65-F5344CB8AC3E}">
        <p14:creationId xmlns:p14="http://schemas.microsoft.com/office/powerpoint/2010/main" val="4262561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224346" y="858110"/>
            <a:ext cx="10979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de 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incidencias, distribución ABC.</a:t>
            </a: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567537"/>
              </p:ext>
            </p:extLst>
          </p:nvPr>
        </p:nvGraphicFramePr>
        <p:xfrm>
          <a:off x="351659" y="1565997"/>
          <a:ext cx="5388427" cy="3430545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324741">
                  <a:extLst>
                    <a:ext uri="{9D8B030D-6E8A-4147-A177-3AD203B41FA5}">
                      <a16:colId xmlns:a16="http://schemas.microsoft.com/office/drawing/2014/main" val="30293936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328061426"/>
                    </a:ext>
                  </a:extLst>
                </a:gridCol>
                <a:gridCol w="1194269">
                  <a:extLst>
                    <a:ext uri="{9D8B030D-6E8A-4147-A177-3AD203B41FA5}">
                      <a16:colId xmlns:a16="http://schemas.microsoft.com/office/drawing/2014/main" val="1753117577"/>
                    </a:ext>
                  </a:extLst>
                </a:gridCol>
                <a:gridCol w="1191449">
                  <a:extLst>
                    <a:ext uri="{9D8B030D-6E8A-4147-A177-3AD203B41FA5}">
                      <a16:colId xmlns:a16="http://schemas.microsoft.com/office/drawing/2014/main" val="2906023419"/>
                    </a:ext>
                  </a:extLst>
                </a:gridCol>
                <a:gridCol w="807111">
                  <a:extLst>
                    <a:ext uri="{9D8B030D-6E8A-4147-A177-3AD203B41FA5}">
                      <a16:colId xmlns:a16="http://schemas.microsoft.com/office/drawing/2014/main" val="2051561685"/>
                    </a:ext>
                  </a:extLst>
                </a:gridCol>
              </a:tblGrid>
              <a:tr h="33378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0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Análisis, temas de incidencia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Incidencias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Acumulado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A-B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26435799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Felicitación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6904082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ASCUN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12,24%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30,61%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78702206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Certificados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9,18%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39,80%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8455335"/>
                  </a:ext>
                </a:extLst>
              </a:tr>
              <a:tr h="21652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Derecho de petición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8,16%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47,96%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598948"/>
                  </a:ext>
                </a:extLst>
              </a:tr>
              <a:tr h="21652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Verificación de título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7,14%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55,10%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8966004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Matrícula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4,08%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59,18%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94860442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Acta de Grado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62,24%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0032227"/>
                  </a:ext>
                </a:extLst>
              </a:tr>
              <a:tr h="21652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Aplicativo Galileo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65,31%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59929605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Notas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68,37%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07526811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Diploma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71,43%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70186519"/>
                  </a:ext>
                </a:extLst>
              </a:tr>
              <a:tr h="18724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Descuentos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74,49%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09545791"/>
                  </a:ext>
                </a:extLst>
              </a:tr>
              <a:tr h="36635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Falencias en Atención al cliente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76,53%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1009021"/>
                  </a:ext>
                </a:extLst>
              </a:tr>
              <a:tr h="36635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Devolución de Dinero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26917278"/>
                  </a:ext>
                </a:extLst>
              </a:tr>
              <a:tr h="21652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Horarios de clases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79,59%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1123998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0272"/>
              </p:ext>
            </p:extLst>
          </p:nvPr>
        </p:nvGraphicFramePr>
        <p:xfrm>
          <a:off x="5867398" y="1565996"/>
          <a:ext cx="5844725" cy="4882055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719944">
                  <a:extLst>
                    <a:ext uri="{9D8B030D-6E8A-4147-A177-3AD203B41FA5}">
                      <a16:colId xmlns:a16="http://schemas.microsoft.com/office/drawing/2014/main" val="3205176028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3786061174"/>
                    </a:ext>
                  </a:extLst>
                </a:gridCol>
                <a:gridCol w="1107894">
                  <a:extLst>
                    <a:ext uri="{9D8B030D-6E8A-4147-A177-3AD203B41FA5}">
                      <a16:colId xmlns:a16="http://schemas.microsoft.com/office/drawing/2014/main" val="1133817860"/>
                    </a:ext>
                  </a:extLst>
                </a:gridCol>
                <a:gridCol w="1292343">
                  <a:extLst>
                    <a:ext uri="{9D8B030D-6E8A-4147-A177-3AD203B41FA5}">
                      <a16:colId xmlns:a16="http://schemas.microsoft.com/office/drawing/2014/main" val="4055460373"/>
                    </a:ext>
                  </a:extLst>
                </a:gridCol>
                <a:gridCol w="875458">
                  <a:extLst>
                    <a:ext uri="{9D8B030D-6E8A-4147-A177-3AD203B41FA5}">
                      <a16:colId xmlns:a16="http://schemas.microsoft.com/office/drawing/2014/main" val="1405228321"/>
                    </a:ext>
                  </a:extLst>
                </a:gridCol>
              </a:tblGrid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Falencias en capacitación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80,61%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42490616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Acuerdo de pago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81,63%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5661748"/>
                  </a:ext>
                </a:extLst>
              </a:tr>
              <a:tr h="33214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Mal estado de la </a:t>
                      </a:r>
                      <a:r>
                        <a:rPr lang="es-CO" sz="1100" u="none" strike="noStrike" dirty="0" smtClean="0">
                          <a:effectLst/>
                          <a:latin typeface="Tahoma" panose="020B0604030504040204" pitchFamily="34" charset="0"/>
                        </a:rPr>
                        <a:t>vía institucional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82,65%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159495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Paz y salvo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83,67%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7820147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Plataforma CVUDES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84,69%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28274705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Prácticas COJ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85,71%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54034051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Clases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86,73%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62135294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Solicitud de Información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87,76%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01821326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deficiencia de información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88,78%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37382190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Deficiencia de profesor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89,80%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36802869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Evaluación Idiomas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90,82%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60936754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Violación derechos de autor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91,84%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95829080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Galileo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92,86%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5379606"/>
                  </a:ext>
                </a:extLst>
              </a:tr>
              <a:tr h="41093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Constancia Cumplimiento de Horas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93,88%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2486023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Solicitud Artículo </a:t>
                      </a:r>
                      <a:r>
                        <a:rPr lang="es-CO" sz="1100" u="none" strike="noStrike" dirty="0" smtClean="0">
                          <a:effectLst/>
                          <a:latin typeface="Tahoma" panose="020B0604030504040204" pitchFamily="34" charset="0"/>
                        </a:rPr>
                        <a:t>científico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94,90%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7921070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Derecho de grado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95,92%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80118641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Examen de Egreso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96,94%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13995301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Liquidación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97,96%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5453808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Fallas Aplicativo </a:t>
                      </a:r>
                      <a:r>
                        <a:rPr lang="es-CO" sz="1100" u="none" strike="noStrike" dirty="0" smtClean="0">
                          <a:effectLst/>
                          <a:latin typeface="Tahoma" panose="020B0604030504040204" pitchFamily="34" charset="0"/>
                        </a:rPr>
                        <a:t>Génesis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98,98%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9196616"/>
                  </a:ext>
                </a:extLst>
              </a:tr>
              <a:tr h="16976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ICETEX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3982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683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B48BD2-15E6-4B09-91D1-AACAB4A74341}"/>
              </a:ext>
            </a:extLst>
          </p:cNvPr>
          <p:cNvSpPr txBox="1"/>
          <p:nvPr/>
        </p:nvSpPr>
        <p:spPr>
          <a:xfrm>
            <a:off x="8218715" y="2503735"/>
            <a:ext cx="33992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el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 2024, se observa que un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41,18%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temas de incidencias a nivel nacional abarcan el 80% de las situaciones tratadas.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destaca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importancia de un conjunto específico de asuntos que han captado la atención, resaltando su relevancia en la gestión y </a:t>
            </a:r>
            <a:r>
              <a:rPr lang="es-ES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solución </a:t>
            </a:r>
            <a:r>
              <a:rPr lang="es-E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incidentes.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EAFDE6-1B1F-4553-947C-557BEF86FF48}"/>
              </a:ext>
            </a:extLst>
          </p:cNvPr>
          <p:cNvSpPr txBox="1"/>
          <p:nvPr/>
        </p:nvSpPr>
        <p:spPr>
          <a:xfrm>
            <a:off x="1983381" y="6115050"/>
            <a:ext cx="4147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#8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kumimoji="0" lang="es-MX" sz="1600" b="0" i="0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80/20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239912"/>
              </p:ext>
            </p:extLst>
          </p:nvPr>
        </p:nvGraphicFramePr>
        <p:xfrm>
          <a:off x="718457" y="1384194"/>
          <a:ext cx="7173686" cy="4265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8201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1909028" y="2911666"/>
            <a:ext cx="8373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de PQRSF</a:t>
            </a:r>
          </a:p>
        </p:txBody>
      </p:sp>
    </p:spTree>
    <p:extLst>
      <p:ext uri="{BB962C8B-B14F-4D97-AF65-F5344CB8AC3E}">
        <p14:creationId xmlns:p14="http://schemas.microsoft.com/office/powerpoint/2010/main" val="1201283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319250"/>
              </p:ext>
            </p:extLst>
          </p:nvPr>
        </p:nvGraphicFramePr>
        <p:xfrm>
          <a:off x="426018" y="908165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7791060" y="2919479"/>
            <a:ext cx="3452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2400" dirty="0" smtClean="0">
                <a:latin typeface="Tahoma" panose="020B0604030504040204" pitchFamily="34" charset="0"/>
                <a:cs typeface="Tahoma" panose="020B0604030504040204" pitchFamily="34" charset="0"/>
              </a:rPr>
              <a:t>107-9 que no aplican</a:t>
            </a:r>
            <a:endParaRPr lang="en-US" sz="2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978140" y="3381144"/>
            <a:ext cx="2669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dirty="0" smtClean="0">
                <a:latin typeface="Tahoma" panose="020B0604030504040204" pitchFamily="34" charset="0"/>
                <a:cs typeface="Tahoma" panose="020B0604030504040204" pitchFamily="34" charset="0"/>
              </a:rPr>
              <a:t>Total final:98 </a:t>
            </a:r>
            <a:endParaRPr lang="es-CO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20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446856" y="86825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#9 Estado de PQRSF </a:t>
            </a:r>
            <a:r>
              <a:rPr lang="es-MX" sz="2800" noProof="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1493822"/>
              </p:ext>
            </p:extLst>
          </p:nvPr>
        </p:nvGraphicFramePr>
        <p:xfrm>
          <a:off x="947057" y="1502228"/>
          <a:ext cx="9818913" cy="4822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1144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3F762CE-7DAA-464A-A4BF-D4E27CC9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81" y="1047751"/>
            <a:ext cx="10278980" cy="476250"/>
          </a:xfrm>
        </p:spPr>
        <p:txBody>
          <a:bodyPr>
            <a:normAutofit/>
          </a:bodyPr>
          <a:lstStyle/>
          <a:p>
            <a:pPr algn="l"/>
            <a:r>
              <a:rPr lang="es-CO" sz="2800" b="0" dirty="0">
                <a:solidFill>
                  <a:schemeClr val="bg1">
                    <a:lumMod val="50000"/>
                  </a:schemeClr>
                </a:solidFill>
              </a:rPr>
              <a:t>Gráfico #10 PQRSF, pendientes por cerrar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217104" y="5435971"/>
            <a:ext cx="256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2</a:t>
            </a:r>
            <a:r>
              <a:rPr lang="es-CO" dirty="0" smtClean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 incidencias </a:t>
            </a:r>
            <a:r>
              <a:rPr lang="es-CO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por cerrar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11021" y="6037901"/>
            <a:ext cx="1009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reportadas desde el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abril del 2024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el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junio del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2024. 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806924"/>
              </p:ext>
            </p:extLst>
          </p:nvPr>
        </p:nvGraphicFramePr>
        <p:xfrm>
          <a:off x="2318656" y="1732582"/>
          <a:ext cx="6890657" cy="3612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78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19100" y="1124635"/>
            <a:ext cx="10267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36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Seguimiento para la atención y cierre de incidencias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4503" y="2695987"/>
            <a:ext cx="10958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realiza una revisión de las incidencias abiertas, identificando que una de ellas, debido a su naturaleza específica, se encuentra actualmente en trámite. Esta incidencia está siendo gestionada a nivel institucional con el objetivo de proporcionar una solución adecuada. Las incidencias referenciadas son las numeradas 6114 y 6087.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16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67000" y="21152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s-CO" sz="36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Pareto 80/20</a:t>
            </a:r>
          </a:p>
          <a:p>
            <a:pPr lvl="0" algn="ctr">
              <a:defRPr/>
            </a:pPr>
            <a:r>
              <a:rPr lang="es-CO" sz="36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trimestre 2024</a:t>
            </a:r>
            <a:endParaRPr lang="es-CO" sz="3600" b="1" dirty="0">
              <a:solidFill>
                <a:srgbClr val="0551A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63A189-6609-4CC3-9799-28DECD7185D2}"/>
              </a:ext>
            </a:extLst>
          </p:cNvPr>
          <p:cNvSpPr txBox="1"/>
          <p:nvPr/>
        </p:nvSpPr>
        <p:spPr>
          <a:xfrm>
            <a:off x="1046720" y="3538262"/>
            <a:ext cx="9984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Lugares donde se radican mayores incidencias</a:t>
            </a:r>
          </a:p>
        </p:txBody>
      </p:sp>
    </p:spTree>
    <p:extLst>
      <p:ext uri="{BB962C8B-B14F-4D97-AF65-F5344CB8AC3E}">
        <p14:creationId xmlns:p14="http://schemas.microsoft.com/office/powerpoint/2010/main" val="1920587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57400" y="895351"/>
            <a:ext cx="9886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Pareto </a:t>
            </a:r>
            <a:r>
              <a:rPr lang="es-CO" sz="28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80/20 segundo </a:t>
            </a:r>
            <a:r>
              <a:rPr lang="es-CO" sz="2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2024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E223B6-3466-475B-9FE1-534838508E36}"/>
              </a:ext>
            </a:extLst>
          </p:cNvPr>
          <p:cNvSpPr txBox="1"/>
          <p:nvPr/>
        </p:nvSpPr>
        <p:spPr>
          <a:xfrm>
            <a:off x="1009650" y="3688080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#11 Incidencias recibidas de ciudades.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81000" y="5957588"/>
            <a:ext cx="10877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30,77%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 los lugares (A),  a nivel de Colombia están ocupando el 80% de las incidencias presentadas en el trimestre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#2 del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año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2024,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significando que desde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 ciudades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 municipios de los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26 reportados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son las que más han generado alguna PQRSF.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346004"/>
              </p:ext>
            </p:extLst>
          </p:nvPr>
        </p:nvGraphicFramePr>
        <p:xfrm>
          <a:off x="363310" y="4012644"/>
          <a:ext cx="5456465" cy="1944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739825"/>
              </p:ext>
            </p:extLst>
          </p:nvPr>
        </p:nvGraphicFramePr>
        <p:xfrm>
          <a:off x="381000" y="1549034"/>
          <a:ext cx="6210300" cy="174498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663700">
                  <a:extLst>
                    <a:ext uri="{9D8B030D-6E8A-4147-A177-3AD203B41FA5}">
                      <a16:colId xmlns:a16="http://schemas.microsoft.com/office/drawing/2014/main" val="315904288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19266298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789189866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089143035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598431799"/>
                    </a:ext>
                  </a:extLst>
                </a:gridCol>
              </a:tblGrid>
              <a:tr h="220980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Ciudad o municipio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incidencias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Acumulado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A-B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110623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Bucaramanga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36,73%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36,73%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889577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Cucuta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16,33%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53,06%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161963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Valledupar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10,20%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63,27%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32122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Bogota D.C.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5,10%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68,37%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217112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Cartagena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71,43%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94333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Pitalito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74,49%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013451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Monteria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76,53%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561365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Puerto  Leguizamo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78,57%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49585297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016097"/>
              </p:ext>
            </p:extLst>
          </p:nvPr>
        </p:nvGraphicFramePr>
        <p:xfrm>
          <a:off x="6591300" y="1549034"/>
          <a:ext cx="5053013" cy="3429000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353670">
                  <a:extLst>
                    <a:ext uri="{9D8B030D-6E8A-4147-A177-3AD203B41FA5}">
                      <a16:colId xmlns:a16="http://schemas.microsoft.com/office/drawing/2014/main" val="3322301663"/>
                    </a:ext>
                  </a:extLst>
                </a:gridCol>
                <a:gridCol w="981669">
                  <a:extLst>
                    <a:ext uri="{9D8B030D-6E8A-4147-A177-3AD203B41FA5}">
                      <a16:colId xmlns:a16="http://schemas.microsoft.com/office/drawing/2014/main" val="760793089"/>
                    </a:ext>
                  </a:extLst>
                </a:gridCol>
                <a:gridCol w="1054003">
                  <a:extLst>
                    <a:ext uri="{9D8B030D-6E8A-4147-A177-3AD203B41FA5}">
                      <a16:colId xmlns:a16="http://schemas.microsoft.com/office/drawing/2014/main" val="2369474756"/>
                    </a:ext>
                  </a:extLst>
                </a:gridCol>
                <a:gridCol w="1023003">
                  <a:extLst>
                    <a:ext uri="{9D8B030D-6E8A-4147-A177-3AD203B41FA5}">
                      <a16:colId xmlns:a16="http://schemas.microsoft.com/office/drawing/2014/main" val="743083491"/>
                    </a:ext>
                  </a:extLst>
                </a:gridCol>
                <a:gridCol w="640668">
                  <a:extLst>
                    <a:ext uri="{9D8B030D-6E8A-4147-A177-3AD203B41FA5}">
                      <a16:colId xmlns:a16="http://schemas.microsoft.com/office/drawing/2014/main" val="301491367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Floridablanca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80,61%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195027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Ocaña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82,65%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316812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 Juan Del Cesar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84,69%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902825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Rome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85,71%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18522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Don Matias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86,73%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773652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Tunja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87,76%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07421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Tulua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88,78%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494271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 Carmen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89,80%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51775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Since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90,82%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36136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Soledad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91,84%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446518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Astrea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92,86%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432623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Sahagun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93,88%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599502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Itagui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94,90%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362846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Turbo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95,92%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69374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Santa Marta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96,94%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514356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Los Patios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97,96%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320344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Ibague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98,98%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066789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Oiba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100,00%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85733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799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831" y="1128485"/>
            <a:ext cx="10278980" cy="850065"/>
          </a:xfrm>
        </p:spPr>
        <p:txBody>
          <a:bodyPr/>
          <a:lstStyle/>
          <a:p>
            <a:pPr algn="l"/>
            <a:r>
              <a:rPr lang="es-CO" sz="3200" dirty="0" smtClean="0"/>
              <a:t>Trimestre # 2 del 2023 vs Trimestre # 2 del 2024 </a:t>
            </a:r>
            <a:r>
              <a:rPr lang="es-CO" sz="3200" dirty="0"/>
              <a:t>PQRSF 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977136"/>
              </p:ext>
            </p:extLst>
          </p:nvPr>
        </p:nvGraphicFramePr>
        <p:xfrm>
          <a:off x="3777344" y="2516867"/>
          <a:ext cx="4547386" cy="300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3222">
                  <a:extLst>
                    <a:ext uri="{9D8B030D-6E8A-4147-A177-3AD203B41FA5}">
                      <a16:colId xmlns:a16="http://schemas.microsoft.com/office/drawing/2014/main" val="1523880630"/>
                    </a:ext>
                  </a:extLst>
                </a:gridCol>
                <a:gridCol w="1567082">
                  <a:extLst>
                    <a:ext uri="{9D8B030D-6E8A-4147-A177-3AD203B41FA5}">
                      <a16:colId xmlns:a16="http://schemas.microsoft.com/office/drawing/2014/main" val="2909960073"/>
                    </a:ext>
                  </a:extLst>
                </a:gridCol>
                <a:gridCol w="1567082">
                  <a:extLst>
                    <a:ext uri="{9D8B030D-6E8A-4147-A177-3AD203B41FA5}">
                      <a16:colId xmlns:a16="http://schemas.microsoft.com/office/drawing/2014/main" val="1344944732"/>
                    </a:ext>
                  </a:extLst>
                </a:gridCol>
              </a:tblGrid>
              <a:tr h="114693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Tipo de registro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Segundo trimestre PQRSF 2023</a:t>
                      </a:r>
                    </a:p>
                    <a:p>
                      <a:pPr algn="ctr" fontAlgn="b"/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Segundo trimestre PQRSF 2024</a:t>
                      </a:r>
                    </a:p>
                    <a:p>
                      <a:pPr algn="ctr" fontAlgn="b"/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83447401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3090854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5561610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4591161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Reclamos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849332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4286135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99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98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2364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2802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52450" y="722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#12 PQRSF, Comparación de incidencias por trimestres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540699"/>
              </p:ext>
            </p:extLst>
          </p:nvPr>
        </p:nvGraphicFramePr>
        <p:xfrm>
          <a:off x="552450" y="1763487"/>
          <a:ext cx="10899321" cy="4408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0030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831" y="1128485"/>
            <a:ext cx="10278980" cy="850065"/>
          </a:xfrm>
        </p:spPr>
        <p:txBody>
          <a:bodyPr/>
          <a:lstStyle/>
          <a:p>
            <a:pPr algn="l"/>
            <a:r>
              <a:rPr lang="es-CO" sz="3200" dirty="0"/>
              <a:t>Comparación </a:t>
            </a:r>
            <a:r>
              <a:rPr lang="es-CO" sz="3200" dirty="0" smtClean="0"/>
              <a:t>trimestre 1 del 2024 vs trimestre 2 del año 2024 </a:t>
            </a:r>
            <a:r>
              <a:rPr lang="es-CO" sz="3200" dirty="0"/>
              <a:t>PQRSF </a:t>
            </a:r>
            <a:br>
              <a:rPr lang="es-CO" sz="3200" dirty="0"/>
            </a:br>
            <a:endParaRPr lang="es-CO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628657"/>
              </p:ext>
            </p:extLst>
          </p:nvPr>
        </p:nvGraphicFramePr>
        <p:xfrm>
          <a:off x="2990850" y="2301875"/>
          <a:ext cx="5249635" cy="300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465">
                  <a:extLst>
                    <a:ext uri="{9D8B030D-6E8A-4147-A177-3AD203B41FA5}">
                      <a16:colId xmlns:a16="http://schemas.microsoft.com/office/drawing/2014/main" val="625776038"/>
                    </a:ext>
                  </a:extLst>
                </a:gridCol>
                <a:gridCol w="1809085">
                  <a:extLst>
                    <a:ext uri="{9D8B030D-6E8A-4147-A177-3AD203B41FA5}">
                      <a16:colId xmlns:a16="http://schemas.microsoft.com/office/drawing/2014/main" val="3972574442"/>
                    </a:ext>
                  </a:extLst>
                </a:gridCol>
                <a:gridCol w="1809085">
                  <a:extLst>
                    <a:ext uri="{9D8B030D-6E8A-4147-A177-3AD203B41FA5}">
                      <a16:colId xmlns:a16="http://schemas.microsoft.com/office/drawing/2014/main" val="2054210421"/>
                    </a:ext>
                  </a:extLst>
                </a:gridCol>
              </a:tblGrid>
              <a:tr h="114693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Tipo de registro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 trimestre PQRSF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2024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Segundo trimestre PQRSF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2024</a:t>
                      </a:r>
                      <a:endParaRPr lang="es-MX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/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68352746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19711185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5848418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4626899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Reclamos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7235030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2929298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127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98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81224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4778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20700" y="7167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#13 PQRSF, Comparación de incidencias por trimestres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411791"/>
              </p:ext>
            </p:extLst>
          </p:nvPr>
        </p:nvGraphicFramePr>
        <p:xfrm>
          <a:off x="718457" y="1883229"/>
          <a:ext cx="10145486" cy="4169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1653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416627" y="1951949"/>
            <a:ext cx="73587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800" b="1" dirty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de PQRSF por procesos y/o subprocesos del SGC-VAF y otros.</a:t>
            </a:r>
          </a:p>
        </p:txBody>
      </p:sp>
    </p:spTree>
    <p:extLst>
      <p:ext uri="{BB962C8B-B14F-4D97-AF65-F5344CB8AC3E}">
        <p14:creationId xmlns:p14="http://schemas.microsoft.com/office/powerpoint/2010/main" val="1940336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68440" y="988342"/>
            <a:ext cx="10278980" cy="850065"/>
          </a:xfrm>
        </p:spPr>
        <p:txBody>
          <a:bodyPr/>
          <a:lstStyle/>
          <a:p>
            <a:pPr algn="l"/>
            <a:r>
              <a:rPr lang="es-CO" dirty="0"/>
              <a:t>Peticiones realizadas </a:t>
            </a:r>
            <a:r>
              <a:rPr lang="es-CO" dirty="0" smtClean="0"/>
              <a:t>a los </a:t>
            </a:r>
            <a:r>
              <a:rPr lang="es-CO" dirty="0"/>
              <a:t>procesos y/o subprocesos.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314498" y="569389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Peticiones 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53865"/>
              </p:ext>
            </p:extLst>
          </p:nvPr>
        </p:nvGraphicFramePr>
        <p:xfrm>
          <a:off x="314498" y="1635678"/>
          <a:ext cx="4127501" cy="390757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989329">
                  <a:extLst>
                    <a:ext uri="{9D8B030D-6E8A-4147-A177-3AD203B41FA5}">
                      <a16:colId xmlns:a16="http://schemas.microsoft.com/office/drawing/2014/main" val="1396825097"/>
                    </a:ext>
                  </a:extLst>
                </a:gridCol>
                <a:gridCol w="712724">
                  <a:extLst>
                    <a:ext uri="{9D8B030D-6E8A-4147-A177-3AD203B41FA5}">
                      <a16:colId xmlns:a16="http://schemas.microsoft.com/office/drawing/2014/main" val="2115039141"/>
                    </a:ext>
                  </a:extLst>
                </a:gridCol>
                <a:gridCol w="712724">
                  <a:extLst>
                    <a:ext uri="{9D8B030D-6E8A-4147-A177-3AD203B41FA5}">
                      <a16:colId xmlns:a16="http://schemas.microsoft.com/office/drawing/2014/main" val="2523692940"/>
                    </a:ext>
                  </a:extLst>
                </a:gridCol>
                <a:gridCol w="712724">
                  <a:extLst>
                    <a:ext uri="{9D8B030D-6E8A-4147-A177-3AD203B41FA5}">
                      <a16:colId xmlns:a16="http://schemas.microsoft.com/office/drawing/2014/main" val="1635169394"/>
                    </a:ext>
                  </a:extLst>
                </a:gridCol>
              </a:tblGrid>
              <a:tr h="32129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95261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9386225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59240649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52080956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Bienestar Institucional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90884064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24309447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CVUDES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90846095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Enseñanza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94786870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2370396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99206451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Secretaría General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9881468"/>
                  </a:ext>
                </a:extLst>
              </a:tr>
              <a:tr h="3212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70215403"/>
                  </a:ext>
                </a:extLst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661423"/>
              </p:ext>
            </p:extLst>
          </p:nvPr>
        </p:nvGraphicFramePr>
        <p:xfrm>
          <a:off x="4495940" y="1635677"/>
          <a:ext cx="6923174" cy="3907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7649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68440" y="98834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Quejas </a:t>
            </a:r>
            <a:r>
              <a:rPr lang="es-CO" dirty="0"/>
              <a:t>realizadas </a:t>
            </a:r>
            <a:r>
              <a:rPr lang="es-CO" dirty="0" smtClean="0"/>
              <a:t>a los </a:t>
            </a:r>
            <a:r>
              <a:rPr lang="es-CO" dirty="0"/>
              <a:t>procesos y/o subprocesos.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05691" y="5400761"/>
            <a:ext cx="110005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Quejas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139550"/>
              </p:ext>
            </p:extLst>
          </p:nvPr>
        </p:nvGraphicFramePr>
        <p:xfrm>
          <a:off x="505691" y="1838403"/>
          <a:ext cx="4632365" cy="345205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889166">
                  <a:extLst>
                    <a:ext uri="{9D8B030D-6E8A-4147-A177-3AD203B41FA5}">
                      <a16:colId xmlns:a16="http://schemas.microsoft.com/office/drawing/2014/main" val="1455550411"/>
                    </a:ext>
                  </a:extLst>
                </a:gridCol>
                <a:gridCol w="1126579">
                  <a:extLst>
                    <a:ext uri="{9D8B030D-6E8A-4147-A177-3AD203B41FA5}">
                      <a16:colId xmlns:a16="http://schemas.microsoft.com/office/drawing/2014/main" val="607915199"/>
                    </a:ext>
                  </a:extLst>
                </a:gridCol>
                <a:gridCol w="808310">
                  <a:extLst>
                    <a:ext uri="{9D8B030D-6E8A-4147-A177-3AD203B41FA5}">
                      <a16:colId xmlns:a16="http://schemas.microsoft.com/office/drawing/2014/main" val="2743670004"/>
                    </a:ext>
                  </a:extLst>
                </a:gridCol>
                <a:gridCol w="808310">
                  <a:extLst>
                    <a:ext uri="{9D8B030D-6E8A-4147-A177-3AD203B41FA5}">
                      <a16:colId xmlns:a16="http://schemas.microsoft.com/office/drawing/2014/main" val="2495794073"/>
                    </a:ext>
                  </a:extLst>
                </a:gridCol>
              </a:tblGrid>
              <a:tr h="345205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76251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26875530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2160124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31826149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87284339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CVUDES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61780100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09453362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9417457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47481451"/>
                  </a:ext>
                </a:extLst>
              </a:tr>
              <a:tr h="34520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Tesorería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15057341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589707"/>
              </p:ext>
            </p:extLst>
          </p:nvPr>
        </p:nvGraphicFramePr>
        <p:xfrm>
          <a:off x="5501962" y="1767817"/>
          <a:ext cx="6004237" cy="3632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569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Reclamos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20840" y="537172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Reclamos presentados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628969"/>
              </p:ext>
            </p:extLst>
          </p:nvPr>
        </p:nvGraphicFramePr>
        <p:xfrm>
          <a:off x="844550" y="1976478"/>
          <a:ext cx="3683001" cy="113538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511571">
                  <a:extLst>
                    <a:ext uri="{9D8B030D-6E8A-4147-A177-3AD203B41FA5}">
                      <a16:colId xmlns:a16="http://schemas.microsoft.com/office/drawing/2014/main" val="51809990"/>
                    </a:ext>
                  </a:extLst>
                </a:gridCol>
                <a:gridCol w="723810">
                  <a:extLst>
                    <a:ext uri="{9D8B030D-6E8A-4147-A177-3AD203B41FA5}">
                      <a16:colId xmlns:a16="http://schemas.microsoft.com/office/drawing/2014/main" val="131979342"/>
                    </a:ext>
                  </a:extLst>
                </a:gridCol>
                <a:gridCol w="723810">
                  <a:extLst>
                    <a:ext uri="{9D8B030D-6E8A-4147-A177-3AD203B41FA5}">
                      <a16:colId xmlns:a16="http://schemas.microsoft.com/office/drawing/2014/main" val="263842080"/>
                    </a:ext>
                  </a:extLst>
                </a:gridCol>
                <a:gridCol w="723810">
                  <a:extLst>
                    <a:ext uri="{9D8B030D-6E8A-4147-A177-3AD203B41FA5}">
                      <a16:colId xmlns:a16="http://schemas.microsoft.com/office/drawing/2014/main" val="104502734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RECLAMO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6324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19413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431059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Enseñanza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03748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48132437"/>
                  </a:ext>
                </a:extLst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2790416"/>
              </p:ext>
            </p:extLst>
          </p:nvPr>
        </p:nvGraphicFramePr>
        <p:xfrm>
          <a:off x="5417820" y="1688823"/>
          <a:ext cx="5650230" cy="368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476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Sugerencias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30876" y="5532437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Sugerencias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00544"/>
              </p:ext>
            </p:extLst>
          </p:nvPr>
        </p:nvGraphicFramePr>
        <p:xfrm>
          <a:off x="850900" y="2055895"/>
          <a:ext cx="4127501" cy="54864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989329">
                  <a:extLst>
                    <a:ext uri="{9D8B030D-6E8A-4147-A177-3AD203B41FA5}">
                      <a16:colId xmlns:a16="http://schemas.microsoft.com/office/drawing/2014/main" val="2290069632"/>
                    </a:ext>
                  </a:extLst>
                </a:gridCol>
                <a:gridCol w="712724">
                  <a:extLst>
                    <a:ext uri="{9D8B030D-6E8A-4147-A177-3AD203B41FA5}">
                      <a16:colId xmlns:a16="http://schemas.microsoft.com/office/drawing/2014/main" val="2817520214"/>
                    </a:ext>
                  </a:extLst>
                </a:gridCol>
                <a:gridCol w="712724">
                  <a:extLst>
                    <a:ext uri="{9D8B030D-6E8A-4147-A177-3AD203B41FA5}">
                      <a16:colId xmlns:a16="http://schemas.microsoft.com/office/drawing/2014/main" val="106303269"/>
                    </a:ext>
                  </a:extLst>
                </a:gridCol>
                <a:gridCol w="712724">
                  <a:extLst>
                    <a:ext uri="{9D8B030D-6E8A-4147-A177-3AD203B41FA5}">
                      <a16:colId xmlns:a16="http://schemas.microsoft.com/office/drawing/2014/main" val="331351371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34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95420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Consultorio Juridico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47322932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3850063"/>
              </p:ext>
            </p:extLst>
          </p:nvPr>
        </p:nvGraphicFramePr>
        <p:xfrm>
          <a:off x="5657850" y="1847850"/>
          <a:ext cx="558165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8194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20840" y="8168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Felicitaciones realizadas a los </a:t>
            </a:r>
            <a:r>
              <a:rPr lang="es-CO" dirty="0"/>
              <a:t>procesos y/o subprocesos.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30876" y="5532437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124598"/>
              </p:ext>
            </p:extLst>
          </p:nvPr>
        </p:nvGraphicFramePr>
        <p:xfrm>
          <a:off x="882650" y="2502417"/>
          <a:ext cx="4635501" cy="76200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551076">
                  <a:extLst>
                    <a:ext uri="{9D8B030D-6E8A-4147-A177-3AD203B41FA5}">
                      <a16:colId xmlns:a16="http://schemas.microsoft.com/office/drawing/2014/main" val="1400787998"/>
                    </a:ext>
                  </a:extLst>
                </a:gridCol>
                <a:gridCol w="1613119">
                  <a:extLst>
                    <a:ext uri="{9D8B030D-6E8A-4147-A177-3AD203B41FA5}">
                      <a16:colId xmlns:a16="http://schemas.microsoft.com/office/drawing/2014/main" val="65619724"/>
                    </a:ext>
                  </a:extLst>
                </a:gridCol>
                <a:gridCol w="735653">
                  <a:extLst>
                    <a:ext uri="{9D8B030D-6E8A-4147-A177-3AD203B41FA5}">
                      <a16:colId xmlns:a16="http://schemas.microsoft.com/office/drawing/2014/main" val="1185655875"/>
                    </a:ext>
                  </a:extLst>
                </a:gridCol>
                <a:gridCol w="735653">
                  <a:extLst>
                    <a:ext uri="{9D8B030D-6E8A-4147-A177-3AD203B41FA5}">
                      <a16:colId xmlns:a16="http://schemas.microsoft.com/office/drawing/2014/main" val="77610008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491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420274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SGC VAF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64298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Centro de Conciliación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17937364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1642039"/>
              </p:ext>
            </p:extLst>
          </p:nvPr>
        </p:nvGraphicFramePr>
        <p:xfrm>
          <a:off x="5962650" y="1511817"/>
          <a:ext cx="5486400" cy="4020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1592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2282564" y="1460423"/>
            <a:ext cx="83739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80/20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6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presentadas a los procesos y/o subprocesos.</a:t>
            </a:r>
            <a:endParaRPr kumimoji="0" lang="es-CO" sz="6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1326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09575" y="5917884"/>
            <a:ext cx="10934699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procesos y/o subprocesos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Centro de Conciliación, CVUDES,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Secretaría General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Bienestar Institucional, Enseñanza, Consultorio Jurídico, no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contemplados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alcance del Sistema de Gestión de Calidad (SGC-VAF), por lo que no son consideradas en este contexto.</a:t>
            </a:r>
            <a:endParaRPr lang="es-MX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5136577" y="730896"/>
            <a:ext cx="1480693" cy="4244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sz="1100" dirty="0" smtClean="0"/>
              <a:t>TABLA GENERAL</a:t>
            </a:r>
            <a:endParaRPr lang="es-CO" sz="11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964841"/>
              </p:ext>
            </p:extLst>
          </p:nvPr>
        </p:nvGraphicFramePr>
        <p:xfrm>
          <a:off x="200025" y="1155371"/>
          <a:ext cx="6324600" cy="4608694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676525">
                  <a:extLst>
                    <a:ext uri="{9D8B030D-6E8A-4147-A177-3AD203B41FA5}">
                      <a16:colId xmlns:a16="http://schemas.microsoft.com/office/drawing/2014/main" val="3532296194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315630104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86087759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738353355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4113143725"/>
                    </a:ext>
                  </a:extLst>
                </a:gridCol>
              </a:tblGrid>
              <a:tr h="432903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proceso y/o subproceso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Acumulado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A-B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97078881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Centro de Conciliación Felicitaciones BUC</a:t>
                      </a:r>
                      <a:endParaRPr lang="es-ES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17,35%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17,35%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9497115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CVUDES Peticiones BUC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12,24%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29,59%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78197394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Quejas CUC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10,20%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39,80%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1414162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Peticiones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6,12%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45,92%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13638066"/>
                  </a:ext>
                </a:extLst>
              </a:tr>
              <a:tr h="4329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 Peticiones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6,12%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52,04%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83280921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Secretaría General Peticiones BUC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6,12%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58,16%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99483791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Peticiones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5,10%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63,27%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262705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Peticiones VAL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66,33%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9952224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Reclamo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69,39%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97623199"/>
                  </a:ext>
                </a:extLst>
              </a:tr>
              <a:tr h="4329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 Peticiones CUC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71,43%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61596813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Quejas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73,47%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91550239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CVUDES Quejas BUC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75,51%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5230083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 Peticiones 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76,53%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73011077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Bienestar Institucional Peticiones BUC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77,55%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21182058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Enseñanza Peticiones BUC</a:t>
                      </a:r>
                      <a:endParaRPr lang="es-CO" sz="1100" b="0" i="0" u="none" strike="noStrike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78,57%</a:t>
                      </a:r>
                      <a:endParaRPr lang="es-CO" sz="1100" b="0" i="0" u="none" strike="noStrike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22396029"/>
                  </a:ext>
                </a:extLst>
              </a:tr>
              <a:tr h="23088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Peticiones 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79,59%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69695696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961083"/>
              </p:ext>
            </p:extLst>
          </p:nvPr>
        </p:nvGraphicFramePr>
        <p:xfrm>
          <a:off x="6724649" y="943133"/>
          <a:ext cx="4736526" cy="525780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968797">
                  <a:extLst>
                    <a:ext uri="{9D8B030D-6E8A-4147-A177-3AD203B41FA5}">
                      <a16:colId xmlns:a16="http://schemas.microsoft.com/office/drawing/2014/main" val="650080850"/>
                    </a:ext>
                  </a:extLst>
                </a:gridCol>
                <a:gridCol w="589688">
                  <a:extLst>
                    <a:ext uri="{9D8B030D-6E8A-4147-A177-3AD203B41FA5}">
                      <a16:colId xmlns:a16="http://schemas.microsoft.com/office/drawing/2014/main" val="2218154964"/>
                    </a:ext>
                  </a:extLst>
                </a:gridCol>
                <a:gridCol w="589688">
                  <a:extLst>
                    <a:ext uri="{9D8B030D-6E8A-4147-A177-3AD203B41FA5}">
                      <a16:colId xmlns:a16="http://schemas.microsoft.com/office/drawing/2014/main" val="2056129038"/>
                    </a:ext>
                  </a:extLst>
                </a:gridCol>
                <a:gridCol w="589688">
                  <a:extLst>
                    <a:ext uri="{9D8B030D-6E8A-4147-A177-3AD203B41FA5}">
                      <a16:colId xmlns:a16="http://schemas.microsoft.com/office/drawing/2014/main" val="3619461804"/>
                    </a:ext>
                  </a:extLst>
                </a:gridCol>
                <a:gridCol w="998665">
                  <a:extLst>
                    <a:ext uri="{9D8B030D-6E8A-4147-A177-3AD203B41FA5}">
                      <a16:colId xmlns:a16="http://schemas.microsoft.com/office/drawing/2014/main" val="155682950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Estudiante Peticiones CUC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80,61%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408865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Crédito y Cartera Peticiones CUC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81,63%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65042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CVUDES Peticiones CUC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82,65%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449514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Talento Humano Peticiones CUC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83,67%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553304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Talento Humano Peticiones VAL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84,69%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13036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Estudiante Quejas BUC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85,71%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731890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Planta Física Quejas BUC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86,73%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131055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Registro y Control Académico Quejas BUC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87,76%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04502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Talento Humano Quejas CUC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88,78%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237946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Estudiante Quejas VAL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89,80%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391708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Biblioteca Quejas VAL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90,82%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65463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Crédito y Cartera Quejas VAL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91,84%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890990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Talento Humano Quejas VAL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92,86%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236138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Tesorería Quejas VAL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93,88%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2068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Enseñanza Reclamo BUC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94,90%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080750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Biblioteca Reclamo BUC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95,92%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465544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Estudiante Reclamo CUC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96,94%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722113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Estudiante Reclamo VAL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97,96%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759555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Consultorio </a:t>
                      </a:r>
                      <a:r>
                        <a:rPr lang="es-CO" sz="1100" u="none" strike="noStrike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Jurídico </a:t>
                      </a:r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Sugerencias BUC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98,98%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495844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SGC VAF Felicitaciones BUC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1,02%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8168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0722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14807" y="840252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931" y="840252"/>
            <a:ext cx="5303155" cy="552984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s-ES" sz="1400" dirty="0"/>
              <a:t>Durante el </a:t>
            </a:r>
            <a:r>
              <a:rPr lang="es-ES" sz="1400" dirty="0" smtClean="0"/>
              <a:t>segundo </a:t>
            </a:r>
            <a:r>
              <a:rPr lang="es-ES" sz="1400" dirty="0"/>
              <a:t>trimestre de 2024, aproximadamente el </a:t>
            </a:r>
            <a:r>
              <a:rPr lang="es-ES" sz="1400" dirty="0" smtClean="0"/>
              <a:t>58,06% </a:t>
            </a:r>
            <a:r>
              <a:rPr lang="es-ES" sz="1400" dirty="0"/>
              <a:t>de todas las incidencias registradas se distribuyeron entre los siguientes procesos y subprocesos:</a:t>
            </a:r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</a:rPr>
              <a:t>Atención al Estudiante Quejas CUC</a:t>
            </a:r>
            <a:endParaRPr lang="es-CO" sz="1400" dirty="0"/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</a:rPr>
              <a:t>Crédito y Cartera Peticiones BUC</a:t>
            </a:r>
            <a:endParaRPr lang="es-CO" sz="1400" dirty="0"/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CO" sz="1400" dirty="0" smtClean="0">
                <a:solidFill>
                  <a:srgbClr val="000000"/>
                </a:solidFill>
              </a:rPr>
              <a:t>Secretaría </a:t>
            </a:r>
            <a:r>
              <a:rPr lang="es-CO" sz="1400" dirty="0">
                <a:solidFill>
                  <a:srgbClr val="000000"/>
                </a:solidFill>
              </a:rPr>
              <a:t>General Peticiones BUC</a:t>
            </a:r>
            <a:endParaRPr lang="es-CO" sz="1400" dirty="0"/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</a:rPr>
              <a:t>Atención al Estudiante Peticiones BUC</a:t>
            </a:r>
            <a:endParaRPr lang="es-CO" sz="1400" dirty="0"/>
          </a:p>
          <a:p>
            <a:pPr marL="285750"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</a:rPr>
              <a:t>Atención al Estudiante Peticiones VAL</a:t>
            </a:r>
            <a:endParaRPr lang="es-CO" sz="1400" dirty="0"/>
          </a:p>
          <a:p>
            <a:pPr algn="just">
              <a:lnSpc>
                <a:spcPct val="120000"/>
              </a:lnSpc>
            </a:pPr>
            <a:r>
              <a:rPr lang="es-ES" sz="1400" dirty="0"/>
              <a:t>Las incidencias en Atención al Estudiante se debieron principalmente a la distribución de uniformes a los deportistas de ASCUN. En el área de Crédito y Cartera, las peticiones se originaron por temas relacionados con matrículas, descuentos y derechos de petición. Por su parte, las incidencias en Registro y Control Académico se debieron a problemas con el aplicativo Galileo</a:t>
            </a:r>
            <a:r>
              <a:rPr lang="es-ES" sz="1400" dirty="0" smtClean="0"/>
              <a:t>.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500757" y="5486593"/>
            <a:ext cx="1480693" cy="4244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sz="1100" dirty="0" smtClean="0"/>
              <a:t>TABLA DEPURADA</a:t>
            </a:r>
            <a:endParaRPr lang="es-CO" sz="1100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459309"/>
              </p:ext>
            </p:extLst>
          </p:nvPr>
        </p:nvGraphicFramePr>
        <p:xfrm>
          <a:off x="476250" y="1536700"/>
          <a:ext cx="5524499" cy="405384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296328">
                  <a:extLst>
                    <a:ext uri="{9D8B030D-6E8A-4147-A177-3AD203B41FA5}">
                      <a16:colId xmlns:a16="http://schemas.microsoft.com/office/drawing/2014/main" val="3802935697"/>
                    </a:ext>
                  </a:extLst>
                </a:gridCol>
                <a:gridCol w="687789">
                  <a:extLst>
                    <a:ext uri="{9D8B030D-6E8A-4147-A177-3AD203B41FA5}">
                      <a16:colId xmlns:a16="http://schemas.microsoft.com/office/drawing/2014/main" val="1932707280"/>
                    </a:ext>
                  </a:extLst>
                </a:gridCol>
                <a:gridCol w="687789">
                  <a:extLst>
                    <a:ext uri="{9D8B030D-6E8A-4147-A177-3AD203B41FA5}">
                      <a16:colId xmlns:a16="http://schemas.microsoft.com/office/drawing/2014/main" val="3633714729"/>
                    </a:ext>
                  </a:extLst>
                </a:gridCol>
                <a:gridCol w="687789">
                  <a:extLst>
                    <a:ext uri="{9D8B030D-6E8A-4147-A177-3AD203B41FA5}">
                      <a16:colId xmlns:a16="http://schemas.microsoft.com/office/drawing/2014/main" val="1548680185"/>
                    </a:ext>
                  </a:extLst>
                </a:gridCol>
                <a:gridCol w="1164804">
                  <a:extLst>
                    <a:ext uri="{9D8B030D-6E8A-4147-A177-3AD203B41FA5}">
                      <a16:colId xmlns:a16="http://schemas.microsoft.com/office/drawing/2014/main" val="2627718108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proceso y/o subproceso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Acumulado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A-B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000819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Quejas CUC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17,86%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17,86%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161612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Peticiones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10,71%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34686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 Peticiones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10,71%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39,29%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496798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Peticiones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8,93%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48,21%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09852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Peticiones VAL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5,36%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627232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Reclamo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5,36%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58,93%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84086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 Peticiones CUC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62,50%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557038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Quejas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66,07%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892465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 Peticiones 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67,86%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131034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Peticiones 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69,64%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88897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Peticiones CUC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71,43%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355264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Peticiones CUC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73,21%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769988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Peticiones 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75,00%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33858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Peticiones 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03102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Quejas BUC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35346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5726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35931" y="1105067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297" y="2227323"/>
            <a:ext cx="5096980" cy="1768475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s-ES" sz="1600" dirty="0"/>
              <a:t>La aplicación del principio 80/20 en la representación gráfica revela que el </a:t>
            </a:r>
            <a:r>
              <a:rPr lang="es-ES" sz="1600" dirty="0" smtClean="0"/>
              <a:t>44,44% </a:t>
            </a:r>
            <a:r>
              <a:rPr lang="es-ES" sz="1600" dirty="0"/>
              <a:t>de las PQRSF constituye el 80% de las incidencias reportadas durante el </a:t>
            </a:r>
            <a:r>
              <a:rPr lang="es-ES" sz="1600" dirty="0" smtClean="0"/>
              <a:t>segundo trimestre </a:t>
            </a:r>
            <a:r>
              <a:rPr lang="es-ES" sz="1600" dirty="0"/>
              <a:t>de 2024. Se realizó un recuento detallado de cada proceso y subproceso según su respectiva incidencia reportada.</a:t>
            </a:r>
            <a:endParaRPr lang="es-MX" sz="2400" dirty="0" smtClean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11421" y="5532437"/>
            <a:ext cx="8654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Pareto-Representación de procesos y/o subprocesos que más generaron incidencias en el segundo trimestre 2024.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659466"/>
              </p:ext>
            </p:extLst>
          </p:nvPr>
        </p:nvGraphicFramePr>
        <p:xfrm>
          <a:off x="642147" y="15295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523106"/>
              </p:ext>
            </p:extLst>
          </p:nvPr>
        </p:nvGraphicFramePr>
        <p:xfrm>
          <a:off x="735931" y="4637875"/>
          <a:ext cx="4398043" cy="89154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338535">
                  <a:extLst>
                    <a:ext uri="{9D8B030D-6E8A-4147-A177-3AD203B41FA5}">
                      <a16:colId xmlns:a16="http://schemas.microsoft.com/office/drawing/2014/main" val="204141008"/>
                    </a:ext>
                  </a:extLst>
                </a:gridCol>
                <a:gridCol w="1014145">
                  <a:extLst>
                    <a:ext uri="{9D8B030D-6E8A-4147-A177-3AD203B41FA5}">
                      <a16:colId xmlns:a16="http://schemas.microsoft.com/office/drawing/2014/main" val="45257681"/>
                    </a:ext>
                  </a:extLst>
                </a:gridCol>
                <a:gridCol w="1198535">
                  <a:extLst>
                    <a:ext uri="{9D8B030D-6E8A-4147-A177-3AD203B41FA5}">
                      <a16:colId xmlns:a16="http://schemas.microsoft.com/office/drawing/2014/main" val="1770027317"/>
                    </a:ext>
                  </a:extLst>
                </a:gridCol>
                <a:gridCol w="846828">
                  <a:extLst>
                    <a:ext uri="{9D8B030D-6E8A-4147-A177-3AD203B41FA5}">
                      <a16:colId xmlns:a16="http://schemas.microsoft.com/office/drawing/2014/main" val="39286496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AB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CONTAR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PARTICIPACIÓN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PARETO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29931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44,44%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65805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55,56%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724535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49555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29694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28542" y="855685"/>
            <a:ext cx="10278980" cy="850065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551A5"/>
                </a:solidFill>
              </a:rPr>
              <a:t>Otros</a:t>
            </a:r>
            <a:endParaRPr lang="es-419" sz="4000" b="1" dirty="0">
              <a:solidFill>
                <a:srgbClr val="FF0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521312" y="3432142"/>
            <a:ext cx="1913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abeas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durante el periodo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Abril a Junio</a:t>
            </a:r>
            <a:endParaRPr lang="es-419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953126"/>
              </p:ext>
            </p:extLst>
          </p:nvPr>
        </p:nvGraphicFramePr>
        <p:xfrm>
          <a:off x="545589" y="1898957"/>
          <a:ext cx="8975723" cy="382524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451154">
                  <a:extLst>
                    <a:ext uri="{9D8B030D-6E8A-4147-A177-3AD203B41FA5}">
                      <a16:colId xmlns:a16="http://schemas.microsoft.com/office/drawing/2014/main" val="783244680"/>
                    </a:ext>
                  </a:extLst>
                </a:gridCol>
                <a:gridCol w="808341">
                  <a:extLst>
                    <a:ext uri="{9D8B030D-6E8A-4147-A177-3AD203B41FA5}">
                      <a16:colId xmlns:a16="http://schemas.microsoft.com/office/drawing/2014/main" val="442866862"/>
                    </a:ext>
                  </a:extLst>
                </a:gridCol>
                <a:gridCol w="659983">
                  <a:extLst>
                    <a:ext uri="{9D8B030D-6E8A-4147-A177-3AD203B41FA5}">
                      <a16:colId xmlns:a16="http://schemas.microsoft.com/office/drawing/2014/main" val="2068846867"/>
                    </a:ext>
                  </a:extLst>
                </a:gridCol>
                <a:gridCol w="893514">
                  <a:extLst>
                    <a:ext uri="{9D8B030D-6E8A-4147-A177-3AD203B41FA5}">
                      <a16:colId xmlns:a16="http://schemas.microsoft.com/office/drawing/2014/main" val="243098404"/>
                    </a:ext>
                  </a:extLst>
                </a:gridCol>
                <a:gridCol w="1083987">
                  <a:extLst>
                    <a:ext uri="{9D8B030D-6E8A-4147-A177-3AD203B41FA5}">
                      <a16:colId xmlns:a16="http://schemas.microsoft.com/office/drawing/2014/main" val="37675203"/>
                    </a:ext>
                  </a:extLst>
                </a:gridCol>
                <a:gridCol w="1186651">
                  <a:extLst>
                    <a:ext uri="{9D8B030D-6E8A-4147-A177-3AD203B41FA5}">
                      <a16:colId xmlns:a16="http://schemas.microsoft.com/office/drawing/2014/main" val="1427310617"/>
                    </a:ext>
                  </a:extLst>
                </a:gridCol>
                <a:gridCol w="1157931">
                  <a:extLst>
                    <a:ext uri="{9D8B030D-6E8A-4147-A177-3AD203B41FA5}">
                      <a16:colId xmlns:a16="http://schemas.microsoft.com/office/drawing/2014/main" val="2855861498"/>
                    </a:ext>
                  </a:extLst>
                </a:gridCol>
                <a:gridCol w="734162">
                  <a:extLst>
                    <a:ext uri="{9D8B030D-6E8A-4147-A177-3AD203B41FA5}">
                      <a16:colId xmlns:a16="http://schemas.microsoft.com/office/drawing/2014/main" val="218627484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Asunto comunicado 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 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Quejas 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Consultas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Solicitud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012523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Confirmación recibo correo actualización Política de tratamiento de datos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031747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Protección de datos personales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9913109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Orientaciones internas en manejo de datos personales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202521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Asuntos Académicos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539819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Orientación de atención tramite académico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973182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relacionadas con movilidad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316691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Certificados laborales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440699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Otros- sin mensaje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475749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Acciones administrativas de la Universidad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u="none" strike="noStrike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017605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Total, de comunicados recibidos y tramitados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72758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0638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692652" y="930273"/>
            <a:ext cx="6959353" cy="27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#20 </a:t>
            </a: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de incidencias presentadas de acuerdo al asunto académico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839523"/>
              </p:ext>
            </p:extLst>
          </p:nvPr>
        </p:nvGraphicFramePr>
        <p:xfrm>
          <a:off x="657225" y="1405889"/>
          <a:ext cx="10553700" cy="4718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98485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F705007-E234-45DD-BF02-128BA1932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851974"/>
            <a:ext cx="4946469" cy="850065"/>
          </a:xfrm>
        </p:spPr>
        <p:txBody>
          <a:bodyPr>
            <a:normAutofit/>
          </a:bodyPr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518" y="2130665"/>
            <a:ext cx="10500851" cy="348908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2000" dirty="0"/>
              <a:t>El Gráfico #13 revela una clara tendencia </a:t>
            </a:r>
            <a:r>
              <a:rPr lang="es-ES" sz="2000" dirty="0" smtClean="0"/>
              <a:t>de reducción </a:t>
            </a:r>
            <a:r>
              <a:rPr lang="es-ES" sz="2000" dirty="0"/>
              <a:t>de peticiones </a:t>
            </a:r>
            <a:r>
              <a:rPr lang="es-ES" sz="2000" dirty="0" smtClean="0"/>
              <a:t>recibidas, es </a:t>
            </a:r>
            <a:r>
              <a:rPr lang="es-ES" sz="2000" dirty="0"/>
              <a:t>importante destacar que, en comparación con el periodo anterior, el número de peticiones ha disminuido en un 24.62%. Asimismo, el gráfico muestra una significativa reducción en el número de quejas, con una disminución del 53.06%. Estos datos indican una mejora en la satisfacción de los usuarios y una mayor eficiencia en la gestión de las solicitudes.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059612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1105067"/>
            <a:ext cx="10278980" cy="850065"/>
          </a:xfrm>
        </p:spPr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2" y="1955132"/>
            <a:ext cx="10236869" cy="1696085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</a:pPr>
            <a:r>
              <a:rPr lang="es-ES" sz="1800" dirty="0"/>
              <a:t>En el transcurso del </a:t>
            </a:r>
            <a:r>
              <a:rPr lang="es-ES" sz="1800" dirty="0" smtClean="0"/>
              <a:t>segundo trimestre del 2024, </a:t>
            </a:r>
            <a:r>
              <a:rPr lang="es-ES" sz="1800" dirty="0"/>
              <a:t>se documentaron interacciones en </a:t>
            </a:r>
            <a:r>
              <a:rPr lang="es-ES" sz="1800" dirty="0" smtClean="0"/>
              <a:t>26 </a:t>
            </a:r>
            <a:r>
              <a:rPr lang="es-ES" sz="1800" dirty="0"/>
              <a:t>localidades de Colombia, abarcando solicitudes, quejas, reclamos, sugerencias y felicitaciones. De este conjunto, únicamente 8</a:t>
            </a:r>
            <a:r>
              <a:rPr lang="es-ES" sz="1800" dirty="0" smtClean="0"/>
              <a:t> </a:t>
            </a:r>
            <a:r>
              <a:rPr lang="es-ES" sz="1800" dirty="0"/>
              <a:t>de esas localidades representaron el 80% de las incidencias a nivel nacional, mientras que las restantes </a:t>
            </a:r>
            <a:r>
              <a:rPr lang="es-ES" sz="1800" dirty="0" smtClean="0"/>
              <a:t>26 localidades </a:t>
            </a:r>
            <a:r>
              <a:rPr lang="es-ES" sz="1800" dirty="0"/>
              <a:t>contribuyeron en menor medida, constituyendo tan solo el 20% de las incidencias reportadas. Este patrón destaca la concentración significativa de interacciones en un grupo selecto de ubicaciones, subrayando la importancia de dirigir la atención y los esfuerzos a dichas áreas prioritarias</a:t>
            </a:r>
            <a:endParaRPr lang="es-MX" sz="18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C819A1B1-90F2-49BC-86AA-91E82640D74E}"/>
              </a:ext>
            </a:extLst>
          </p:cNvPr>
          <p:cNvSpPr txBox="1">
            <a:spLocks/>
          </p:cNvSpPr>
          <p:nvPr/>
        </p:nvSpPr>
        <p:spPr>
          <a:xfrm>
            <a:off x="778042" y="5214962"/>
            <a:ext cx="10515600" cy="1038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  <a:defRPr/>
            </a:pPr>
            <a:r>
              <a:rPr lang="es-ES" sz="1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Análisis: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 los datos recopilados, se observa que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se dirigieron al campus de Bucaramanga, mientras que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se reportaron en los campus de Cúcuta y Valledupar, respectivamente. Estas incidencias provienen de </a:t>
            </a:r>
            <a:r>
              <a:rPr lang="es-ES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destinos distintos a nivel nacional.</a:t>
            </a:r>
            <a:endParaRPr kumimoji="0" lang="es-MX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877059"/>
              </p:ext>
            </p:extLst>
          </p:nvPr>
        </p:nvGraphicFramePr>
        <p:xfrm>
          <a:off x="3163971" y="3990975"/>
          <a:ext cx="5422900" cy="89154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663700">
                  <a:extLst>
                    <a:ext uri="{9D8B030D-6E8A-4147-A177-3AD203B41FA5}">
                      <a16:colId xmlns:a16="http://schemas.microsoft.com/office/drawing/2014/main" val="3210402214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89454118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097280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073376156"/>
                    </a:ext>
                  </a:extLst>
                </a:gridCol>
              </a:tblGrid>
              <a:tr h="32742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AB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CONTAR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PARTICIPACIÓN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PARETO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856125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30,77%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381425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69,23%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90429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25158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2143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07" y="677362"/>
            <a:ext cx="10278980" cy="850065"/>
          </a:xfrm>
        </p:spPr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321187"/>
            <a:ext cx="11172825" cy="121718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1600" dirty="0"/>
              <a:t>En el </a:t>
            </a:r>
            <a:r>
              <a:rPr lang="es-ES" sz="1600" dirty="0" smtClean="0"/>
              <a:t>segundo </a:t>
            </a:r>
            <a:r>
              <a:rPr lang="es-ES" sz="1600" dirty="0"/>
              <a:t>trimestre, la sede principal de la Universidad de Santander en Bucaramanga </a:t>
            </a:r>
            <a:r>
              <a:rPr lang="es-ES" sz="1600" dirty="0" smtClean="0"/>
              <a:t>ocupó </a:t>
            </a:r>
            <a:r>
              <a:rPr lang="es-ES" sz="1600" dirty="0"/>
              <a:t>la mayor parte de las incidencias reportadas, representando un significativo </a:t>
            </a:r>
            <a:r>
              <a:rPr lang="es-ES" sz="1600" dirty="0" smtClean="0"/>
              <a:t>71,43% </a:t>
            </a:r>
            <a:r>
              <a:rPr lang="es-ES" sz="1600" dirty="0"/>
              <a:t>del total de PQRSF. El segundo campus con mayor número de incidencias fue el de </a:t>
            </a:r>
            <a:r>
              <a:rPr lang="es-ES" sz="1600" dirty="0" smtClean="0"/>
              <a:t>Cúcuta, </a:t>
            </a:r>
            <a:r>
              <a:rPr lang="es-ES" sz="1600" dirty="0"/>
              <a:t>con un </a:t>
            </a:r>
            <a:r>
              <a:rPr lang="es-ES" sz="1600" dirty="0" smtClean="0"/>
              <a:t>18,37% </a:t>
            </a:r>
            <a:r>
              <a:rPr lang="es-ES" sz="1600" dirty="0"/>
              <a:t>respecto al total de PQRSF. Finalmente, el campus de </a:t>
            </a:r>
            <a:r>
              <a:rPr lang="es-ES" sz="1600" dirty="0" smtClean="0"/>
              <a:t>Valledupar registró </a:t>
            </a:r>
            <a:r>
              <a:rPr lang="es-ES" sz="1600" dirty="0"/>
              <a:t>un </a:t>
            </a:r>
            <a:r>
              <a:rPr lang="es-ES" sz="1600" dirty="0" smtClean="0"/>
              <a:t>10,20% </a:t>
            </a:r>
            <a:r>
              <a:rPr lang="es-ES" sz="1600" dirty="0"/>
              <a:t>de las incidencias, completando el panorama de distribución de las interacciones en ese periodo</a:t>
            </a:r>
            <a:endParaRPr lang="es-MX" sz="16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AA04DCAC-D106-42D3-9B80-FB9873C4C977}"/>
              </a:ext>
            </a:extLst>
          </p:cNvPr>
          <p:cNvSpPr txBox="1">
            <a:spLocks/>
          </p:cNvSpPr>
          <p:nvPr/>
        </p:nvSpPr>
        <p:spPr>
          <a:xfrm>
            <a:off x="735931" y="2659311"/>
            <a:ext cx="10515600" cy="602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temas con mayor incidencia en el </a:t>
            </a:r>
            <a:r>
              <a:rPr lang="es-MX" sz="1600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año 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2024,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fueron:  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FA63787-C1E5-43EE-817F-3332F58DF5C4}"/>
              </a:ext>
            </a:extLst>
          </p:cNvPr>
          <p:cNvSpPr txBox="1">
            <a:spLocks/>
          </p:cNvSpPr>
          <p:nvPr/>
        </p:nvSpPr>
        <p:spPr>
          <a:xfrm>
            <a:off x="274817" y="5770167"/>
            <a:ext cx="11159096" cy="822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  <a:defRPr/>
            </a:pP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12 temas mencionados anteriormente representan el 76.53% de los asuntos abordados durante el segundo trimestre de 2024. Entre los temas principales se destacan las felicitaciones, ASCUN y los certificados, los cuales constituyen el 39.80% del total de asuntos tratados.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345998"/>
              </p:ext>
            </p:extLst>
          </p:nvPr>
        </p:nvGraphicFramePr>
        <p:xfrm>
          <a:off x="1403015" y="3032483"/>
          <a:ext cx="8902700" cy="269748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765300">
                  <a:extLst>
                    <a:ext uri="{9D8B030D-6E8A-4147-A177-3AD203B41FA5}">
                      <a16:colId xmlns:a16="http://schemas.microsoft.com/office/drawing/2014/main" val="4047212530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1779200656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107021309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312360737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36711234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Análisis, temas de incidencia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Incidencias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Acumulado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A-B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179181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Felicitación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18,37%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5261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ASCUN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12,24%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30,61%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711246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Certificados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9,18%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39,80%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73339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Derecho de petición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8,16%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47,96%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915309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Verificación de título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7,14%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55,10%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660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Matrícula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4,08%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59,18%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102774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Acta de Grado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62,24%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849061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Aplicativo Galileo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65,31%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491494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Notas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68,37%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386499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Diploma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71,43%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31577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Descuentos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74,49%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199599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Falencias en Atención al cliente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2,04%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76,53%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5587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791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658223"/>
      </p:ext>
    </p:extLst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7AA89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479B"/>
      </a:accent6>
      <a:hlink>
        <a:srgbClr val="0563C1"/>
      </a:hlink>
      <a:folHlink>
        <a:srgbClr val="000F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sin linea" id="{4A4C8FB0-598C-C143-B4BC-AB086D801909}" vid="{9780A9B5-80D2-D447-A69D-77E067145CB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5629 tema udes</Template>
  <TotalTime>2105</TotalTime>
  <Words>3896</Words>
  <Application>Microsoft Office PowerPoint</Application>
  <PresentationFormat>Panorámica</PresentationFormat>
  <Paragraphs>1311</Paragraphs>
  <Slides>48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2" baseType="lpstr">
      <vt:lpstr>Arial</vt:lpstr>
      <vt:lpstr>Franklin Gothic Book</vt:lpstr>
      <vt:lpstr>Tahoma</vt:lpstr>
      <vt:lpstr>5629 tema udes</vt:lpstr>
      <vt:lpstr>Presentación de PowerPoint</vt:lpstr>
      <vt:lpstr>Informe PQRSF </vt:lpstr>
      <vt:lpstr>Segundo trimestre 2024</vt:lpstr>
      <vt:lpstr>Segundo trimestre 2024</vt:lpstr>
      <vt:lpstr>Presentación de PowerPoint</vt:lpstr>
      <vt:lpstr>Segundo trimestre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Gráfico #10 PQRSF, pendientes por cerrar </vt:lpstr>
      <vt:lpstr>Presentación de PowerPoint</vt:lpstr>
      <vt:lpstr>Presentación de PowerPoint</vt:lpstr>
      <vt:lpstr>Presentación de PowerPoint</vt:lpstr>
      <vt:lpstr>Trimestre # 2 del 2023 vs Trimestre # 2 del 2024 PQRSF  </vt:lpstr>
      <vt:lpstr>Presentación de PowerPoint</vt:lpstr>
      <vt:lpstr>Comparación trimestre 1 del 2024 vs trimestre 2 del año 2024 PQRSF  </vt:lpstr>
      <vt:lpstr>Presentación de PowerPoint</vt:lpstr>
      <vt:lpstr>Presentación de PowerPoint</vt:lpstr>
      <vt:lpstr>Peticiones realizadas a los procesos y/o subprocesos.</vt:lpstr>
      <vt:lpstr>Quejas realizadas a los procesos y/o subprocesos.</vt:lpstr>
      <vt:lpstr>Reclamos realizadas a los procesos y/o subprocesos.</vt:lpstr>
      <vt:lpstr>Sugerencias realizadas a los procesos y/o subprocesos.</vt:lpstr>
      <vt:lpstr>Felicitaciones realizadas a los procesos y/o subprocesos.</vt:lpstr>
      <vt:lpstr>Presentación de PowerPoint</vt:lpstr>
      <vt:lpstr>Presentación de PowerPoint</vt:lpstr>
      <vt:lpstr>Análisis procesos y/o subprocesos SGC-VAF </vt:lpstr>
      <vt:lpstr>Análisis procesos y/o subprocesos SGC-VAF </vt:lpstr>
      <vt:lpstr>Otros</vt:lpstr>
      <vt:lpstr>Presentación de PowerPoint</vt:lpstr>
      <vt:lpstr>Conclusiones </vt:lpstr>
      <vt:lpstr>Conclusiones </vt:lpstr>
      <vt:lpstr>Conclusiones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Diseñadora Imprenta 1</dc:creator>
  <cp:lastModifiedBy>Profesional CAF</cp:lastModifiedBy>
  <cp:revision>333</cp:revision>
  <dcterms:created xsi:type="dcterms:W3CDTF">2023-11-28T15:08:18Z</dcterms:created>
  <dcterms:modified xsi:type="dcterms:W3CDTF">2024-07-23T14:09:54Z</dcterms:modified>
</cp:coreProperties>
</file>